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3"/>
  </p:notesMasterIdLst>
  <p:sldIdLst>
    <p:sldId id="257" r:id="rId2"/>
    <p:sldId id="409" r:id="rId3"/>
    <p:sldId id="421" r:id="rId4"/>
    <p:sldId id="512" r:id="rId5"/>
    <p:sldId id="504" r:id="rId6"/>
    <p:sldId id="503" r:id="rId7"/>
    <p:sldId id="505" r:id="rId8"/>
    <p:sldId id="506" r:id="rId9"/>
    <p:sldId id="507" r:id="rId10"/>
    <p:sldId id="508" r:id="rId11"/>
    <p:sldId id="422" r:id="rId12"/>
    <p:sldId id="424" r:id="rId13"/>
    <p:sldId id="425" r:id="rId14"/>
    <p:sldId id="514" r:id="rId15"/>
    <p:sldId id="426" r:id="rId16"/>
    <p:sldId id="427" r:id="rId17"/>
    <p:sldId id="428" r:id="rId18"/>
    <p:sldId id="429" r:id="rId19"/>
    <p:sldId id="431" r:id="rId20"/>
    <p:sldId id="432" r:id="rId21"/>
    <p:sldId id="515" r:id="rId22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FFE"/>
    <a:srgbClr val="0080FF"/>
    <a:srgbClr val="000000"/>
    <a:srgbClr val="AED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318"/>
    <p:restoredTop sz="94634" autoAdjust="0"/>
  </p:normalViewPr>
  <p:slideViewPr>
    <p:cSldViewPr snapToGrid="0" snapToObjects="1">
      <p:cViewPr varScale="1">
        <p:scale>
          <a:sx n="128" d="100"/>
          <a:sy n="128" d="100"/>
        </p:scale>
        <p:origin x="294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1F205E-831A-E54F-A049-F1EEDA2CD3A2}" type="datetimeFigureOut">
              <a:rPr kumimoji="1" lang="zh-CN" altLang="en-US" smtClean="0"/>
              <a:t>2020/10/7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D3E386-79BB-5444-866E-E03ABADB8B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5514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3E386-79BB-5444-866E-E03ABADB8B2F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751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C835BB53-2BF5-C745-A0E3-3E773430534C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9032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3648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0593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C835BB53-2BF5-C745-A0E3-3E773430534C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9395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1515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2054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5230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7898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8975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1680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zh-CN" altLang="en-US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9710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3835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81358"/>
            <a:ext cx="8229600" cy="53988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微软雅黑"/>
                <a:cs typeface="Arial Black"/>
              </a:defRPr>
            </a:lvl1pPr>
          </a:lstStyle>
          <a:p>
            <a:fld id="{C835BB53-2BF5-C745-A0E3-3E773430534C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EA379-993E-574B-AC78-555753883A10}" type="datetimeFigureOut">
              <a:rPr kumimoji="1" lang="zh-CN" altLang="en-US" smtClean="0"/>
              <a:t>2020/10/7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4572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3366FF"/>
          </a:solidFill>
          <a:latin typeface="微软雅黑"/>
          <a:ea typeface="微软雅黑"/>
          <a:cs typeface="微软雅黑"/>
        </a:defRPr>
      </a:lvl1pPr>
    </p:titleStyle>
    <p:bodyStyle>
      <a:lvl1pPr marL="342900" indent="-342900" algn="l" defTabSz="457200" rtl="0" eaLnBrk="1" latinLnBrk="0" hangingPunct="1">
        <a:lnSpc>
          <a:spcPct val="120000"/>
        </a:lnSpc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微软雅黑"/>
          <a:ea typeface="微软雅黑"/>
          <a:cs typeface="微软雅黑"/>
        </a:defRPr>
      </a:lvl1pPr>
      <a:lvl2pPr marL="742950" indent="-285750" algn="l" defTabSz="457200" rtl="0" eaLnBrk="1" latinLnBrk="0" hangingPunct="1">
        <a:lnSpc>
          <a:spcPct val="120000"/>
        </a:lnSpc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微软雅黑"/>
          <a:ea typeface="微软雅黑"/>
          <a:cs typeface="微软雅黑"/>
        </a:defRPr>
      </a:lvl2pPr>
      <a:lvl3pPr marL="1143000" indent="-228600" algn="l" defTabSz="457200" rtl="0" eaLnBrk="1" latinLnBrk="0" hangingPunct="1">
        <a:lnSpc>
          <a:spcPct val="120000"/>
        </a:lnSpc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微软雅黑"/>
          <a:ea typeface="微软雅黑"/>
          <a:cs typeface="微软雅黑"/>
        </a:defRPr>
      </a:lvl3pPr>
      <a:lvl4pPr marL="1600200" indent="-228600" algn="l" defTabSz="457200" rtl="0" eaLnBrk="1" latinLnBrk="0" hangingPunct="1">
        <a:lnSpc>
          <a:spcPct val="120000"/>
        </a:lnSpc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微软雅黑"/>
          <a:ea typeface="微软雅黑"/>
          <a:cs typeface="微软雅黑"/>
        </a:defRPr>
      </a:lvl4pPr>
      <a:lvl5pPr marL="2057400" indent="-228600" algn="l" defTabSz="457200" rtl="0" eaLnBrk="1" latinLnBrk="0" hangingPunct="1">
        <a:lnSpc>
          <a:spcPct val="120000"/>
        </a:lnSpc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微软雅黑"/>
          <a:ea typeface="微软雅黑"/>
          <a:cs typeface="微软雅黑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42023" y="276013"/>
            <a:ext cx="6362074" cy="1470025"/>
          </a:xfrm>
        </p:spPr>
        <p:txBody>
          <a:bodyPr>
            <a:noAutofit/>
          </a:bodyPr>
          <a:lstStyle/>
          <a:p>
            <a:pPr algn="ctr"/>
            <a:r>
              <a:rPr kumimoji="1" lang="zh-CN" altLang="en-US" sz="2800" dirty="0">
                <a:latin typeface="+mj-lt"/>
              </a:rPr>
              <a:t>网络与信息安全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90550" y="2017643"/>
            <a:ext cx="7924800" cy="1752600"/>
          </a:xfrm>
        </p:spPr>
        <p:txBody>
          <a:bodyPr>
            <a:noAutofit/>
          </a:bodyPr>
          <a:lstStyle/>
          <a:p>
            <a:r>
              <a:rPr kumimoji="1" lang="en-US" altLang="zh-CN" sz="4800" dirty="0">
                <a:solidFill>
                  <a:srgbClr val="3366FF"/>
                </a:solidFill>
              </a:rPr>
              <a:t> </a:t>
            </a:r>
            <a:r>
              <a:rPr kumimoji="1" lang="zh-CN" altLang="en-US" sz="4800" dirty="0">
                <a:solidFill>
                  <a:srgbClr val="3366FF"/>
                </a:solidFill>
              </a:rPr>
              <a:t>关键互联网基础设施安全</a:t>
            </a:r>
          </a:p>
          <a:p>
            <a:r>
              <a:rPr kumimoji="1" lang="en-US" altLang="zh-CN" sz="4800" dirty="0">
                <a:solidFill>
                  <a:srgbClr val="3366FF"/>
                </a:solidFill>
              </a:rPr>
              <a:t>BGP</a:t>
            </a:r>
            <a:r>
              <a:rPr kumimoji="1" lang="zh-CN" altLang="en-US" sz="4800" dirty="0">
                <a:solidFill>
                  <a:srgbClr val="3366FF"/>
                </a:solidFill>
              </a:rPr>
              <a:t>安全</a:t>
            </a:r>
            <a:endParaRPr kumimoji="1" lang="en-US" altLang="zh-CN" sz="4800" dirty="0">
              <a:solidFill>
                <a:srgbClr val="3366FF"/>
              </a:solidFill>
            </a:endParaRPr>
          </a:p>
          <a:p>
            <a:endParaRPr kumimoji="1" lang="en-US" altLang="zh-CN" sz="1800" dirty="0">
              <a:solidFill>
                <a:srgbClr val="3366FF"/>
              </a:solidFill>
            </a:endParaRPr>
          </a:p>
          <a:p>
            <a:pPr algn="r"/>
            <a:r>
              <a:rPr kumimoji="1" lang="zh-CN" altLang="en-US" sz="1800" dirty="0">
                <a:solidFill>
                  <a:srgbClr val="3366FF"/>
                </a:solidFill>
              </a:rPr>
              <a:t>张宇 副教授</a:t>
            </a:r>
            <a:endParaRPr kumimoji="1" lang="en-US" altLang="zh-CN" sz="1800" dirty="0">
              <a:solidFill>
                <a:srgbClr val="3366FF"/>
              </a:solidFill>
            </a:endParaRPr>
          </a:p>
          <a:p>
            <a:pPr algn="r"/>
            <a:r>
              <a:rPr kumimoji="1" lang="zh-CN" altLang="en-US" sz="1800" dirty="0">
                <a:solidFill>
                  <a:srgbClr val="3366FF"/>
                </a:solidFill>
              </a:rPr>
              <a:t>网络与信息安全实验室</a:t>
            </a:r>
            <a:endParaRPr kumimoji="1" lang="en-US" altLang="zh-CN" sz="1800" dirty="0">
              <a:solidFill>
                <a:srgbClr val="3366FF"/>
              </a:solidFill>
            </a:endParaRPr>
          </a:p>
          <a:p>
            <a:pPr algn="r"/>
            <a:r>
              <a:rPr kumimoji="1" lang="zh-CN" altLang="en-US" sz="1800" dirty="0">
                <a:solidFill>
                  <a:srgbClr val="3366FF"/>
                </a:solidFill>
              </a:rPr>
              <a:t> 哈尔滨工业大学</a:t>
            </a:r>
            <a:endParaRPr kumimoji="1" lang="en-US" altLang="zh-CN" sz="1800" dirty="0">
              <a:solidFill>
                <a:srgbClr val="3366FF"/>
              </a:solidFill>
            </a:endParaRPr>
          </a:p>
          <a:p>
            <a:pPr algn="r"/>
            <a:r>
              <a:rPr kumimoji="1" lang="en-US" altLang="zh-CN" sz="2800" dirty="0" err="1">
                <a:solidFill>
                  <a:srgbClr val="3366FF"/>
                </a:solidFill>
              </a:rPr>
              <a:t>yuzhang@hit.edu.cn</a:t>
            </a:r>
            <a:endParaRPr kumimoji="1" lang="zh-CN" altLang="en-US" sz="2800" dirty="0">
              <a:solidFill>
                <a:srgbClr val="3366FF"/>
              </a:solidFill>
            </a:endParaRPr>
          </a:p>
        </p:txBody>
      </p:sp>
      <p:sp>
        <p:nvSpPr>
          <p:cNvPr id="4" name="Freeform 73"/>
          <p:cNvSpPr>
            <a:spLocks noEditPoints="1"/>
          </p:cNvSpPr>
          <p:nvPr/>
        </p:nvSpPr>
        <p:spPr bwMode="auto">
          <a:xfrm>
            <a:off x="2128534" y="661621"/>
            <a:ext cx="699934" cy="675868"/>
          </a:xfrm>
          <a:custGeom>
            <a:avLst/>
            <a:gdLst>
              <a:gd name="T0" fmla="*/ 1799 w 2278"/>
              <a:gd name="T1" fmla="*/ 879 h 2201"/>
              <a:gd name="T2" fmla="*/ 1711 w 2278"/>
              <a:gd name="T3" fmla="*/ 335 h 2201"/>
              <a:gd name="T4" fmla="*/ 1363 w 2278"/>
              <a:gd name="T5" fmla="*/ 315 h 2201"/>
              <a:gd name="T6" fmla="*/ 1068 w 2278"/>
              <a:gd name="T7" fmla="*/ 0 h 2201"/>
              <a:gd name="T8" fmla="*/ 810 w 2278"/>
              <a:gd name="T9" fmla="*/ 412 h 2201"/>
              <a:gd name="T10" fmla="*/ 408 w 2278"/>
              <a:gd name="T11" fmla="*/ 325 h 2201"/>
              <a:gd name="T12" fmla="*/ 246 w 2278"/>
              <a:gd name="T13" fmla="*/ 841 h 2201"/>
              <a:gd name="T14" fmla="*/ 0 w 2278"/>
              <a:gd name="T15" fmla="*/ 1138 h 2201"/>
              <a:gd name="T16" fmla="*/ 338 w 2278"/>
              <a:gd name="T17" fmla="*/ 1396 h 2201"/>
              <a:gd name="T18" fmla="*/ 166 w 2278"/>
              <a:gd name="T19" fmla="*/ 1885 h 2201"/>
              <a:gd name="T20" fmla="*/ 769 w 2278"/>
              <a:gd name="T21" fmla="*/ 1966 h 2201"/>
              <a:gd name="T22" fmla="*/ 1053 w 2278"/>
              <a:gd name="T23" fmla="*/ 2200 h 2201"/>
              <a:gd name="T24" fmla="*/ 1081 w 2278"/>
              <a:gd name="T25" fmla="*/ 2201 h 2201"/>
              <a:gd name="T26" fmla="*/ 1184 w 2278"/>
              <a:gd name="T27" fmla="*/ 1949 h 2201"/>
              <a:gd name="T28" fmla="*/ 1666 w 2278"/>
              <a:gd name="T29" fmla="*/ 1872 h 2201"/>
              <a:gd name="T30" fmla="*/ 1874 w 2278"/>
              <a:gd name="T31" fmla="*/ 1743 h 2201"/>
              <a:gd name="T32" fmla="*/ 2060 w 2278"/>
              <a:gd name="T33" fmla="*/ 1273 h 2201"/>
              <a:gd name="T34" fmla="*/ 1940 w 2278"/>
              <a:gd name="T35" fmla="*/ 1369 h 2201"/>
              <a:gd name="T36" fmla="*/ 1385 w 2278"/>
              <a:gd name="T37" fmla="*/ 1279 h 2201"/>
              <a:gd name="T38" fmla="*/ 1837 w 2278"/>
              <a:gd name="T39" fmla="*/ 1733 h 2201"/>
              <a:gd name="T40" fmla="*/ 1302 w 2278"/>
              <a:gd name="T41" fmla="*/ 1393 h 2201"/>
              <a:gd name="T42" fmla="*/ 1433 w 2278"/>
              <a:gd name="T43" fmla="*/ 1759 h 2201"/>
              <a:gd name="T44" fmla="*/ 1193 w 2278"/>
              <a:gd name="T45" fmla="*/ 1461 h 2201"/>
              <a:gd name="T46" fmla="*/ 1156 w 2278"/>
              <a:gd name="T47" fmla="*/ 1924 h 2201"/>
              <a:gd name="T48" fmla="*/ 1053 w 2278"/>
              <a:gd name="T49" fmla="*/ 1484 h 2201"/>
              <a:gd name="T50" fmla="*/ 878 w 2278"/>
              <a:gd name="T51" fmla="*/ 1857 h 2201"/>
              <a:gd name="T52" fmla="*/ 804 w 2278"/>
              <a:gd name="T53" fmla="*/ 1753 h 2201"/>
              <a:gd name="T54" fmla="*/ 438 w 2278"/>
              <a:gd name="T55" fmla="*/ 1789 h 2201"/>
              <a:gd name="T56" fmla="*/ 369 w 2278"/>
              <a:gd name="T57" fmla="*/ 1741 h 2201"/>
              <a:gd name="T58" fmla="*/ 551 w 2278"/>
              <a:gd name="T59" fmla="*/ 1362 h 2201"/>
              <a:gd name="T60" fmla="*/ 447 w 2278"/>
              <a:gd name="T61" fmla="*/ 1287 h 2201"/>
              <a:gd name="T62" fmla="*/ 723 w 2278"/>
              <a:gd name="T63" fmla="*/ 1153 h 2201"/>
              <a:gd name="T64" fmla="*/ 253 w 2278"/>
              <a:gd name="T65" fmla="*/ 1023 h 2201"/>
              <a:gd name="T66" fmla="*/ 745 w 2278"/>
              <a:gd name="T67" fmla="*/ 1014 h 2201"/>
              <a:gd name="T68" fmla="*/ 386 w 2278"/>
              <a:gd name="T69" fmla="*/ 736 h 2201"/>
              <a:gd name="T70" fmla="*/ 813 w 2278"/>
              <a:gd name="T71" fmla="*/ 904 h 2201"/>
              <a:gd name="T72" fmla="*/ 701 w 2278"/>
              <a:gd name="T73" fmla="*/ 530 h 2201"/>
              <a:gd name="T74" fmla="*/ 944 w 2278"/>
              <a:gd name="T75" fmla="*/ 815 h 2201"/>
              <a:gd name="T76" fmla="*/ 996 w 2278"/>
              <a:gd name="T77" fmla="*/ 287 h 2201"/>
              <a:gd name="T78" fmla="*/ 1083 w 2278"/>
              <a:gd name="T79" fmla="*/ 792 h 2201"/>
              <a:gd name="T80" fmla="*/ 1253 w 2278"/>
              <a:gd name="T81" fmla="*/ 424 h 2201"/>
              <a:gd name="T82" fmla="*/ 1331 w 2278"/>
              <a:gd name="T83" fmla="*/ 529 h 2201"/>
              <a:gd name="T84" fmla="*/ 1558 w 2278"/>
              <a:gd name="T85" fmla="*/ 488 h 2201"/>
              <a:gd name="T86" fmla="*/ 1618 w 2278"/>
              <a:gd name="T87" fmla="*/ 610 h 2201"/>
              <a:gd name="T88" fmla="*/ 1586 w 2278"/>
              <a:gd name="T89" fmla="*/ 914 h 2201"/>
              <a:gd name="T90" fmla="*/ 1690 w 2278"/>
              <a:gd name="T91" fmla="*/ 989 h 2201"/>
              <a:gd name="T92" fmla="*/ 1414 w 2278"/>
              <a:gd name="T93" fmla="*/ 1123 h 2201"/>
              <a:gd name="T94" fmla="*/ 2028 w 2278"/>
              <a:gd name="T95" fmla="*/ 1253 h 2201"/>
              <a:gd name="T96" fmla="*/ 1292 w 2278"/>
              <a:gd name="T97" fmla="*/ 936 h 2201"/>
              <a:gd name="T98" fmla="*/ 1083 w 2278"/>
              <a:gd name="T99" fmla="*/ 837 h 2201"/>
              <a:gd name="T100" fmla="*/ 945 w 2278"/>
              <a:gd name="T101" fmla="*/ 863 h 2201"/>
              <a:gd name="T102" fmla="*/ 787 w 2278"/>
              <a:gd name="T103" fmla="*/ 1031 h 2201"/>
              <a:gd name="T104" fmla="*/ 787 w 2278"/>
              <a:gd name="T105" fmla="*/ 1245 h 2201"/>
              <a:gd name="T106" fmla="*/ 945 w 2278"/>
              <a:gd name="T107" fmla="*/ 1412 h 2201"/>
              <a:gd name="T108" fmla="*/ 1083 w 2278"/>
              <a:gd name="T109" fmla="*/ 1439 h 2201"/>
              <a:gd name="T110" fmla="*/ 1292 w 2278"/>
              <a:gd name="T111" fmla="*/ 1340 h 2201"/>
              <a:gd name="T112" fmla="*/ 1370 w 2278"/>
              <a:gd name="T113" fmla="*/ 1138 h 2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278" h="2201">
                <a:moveTo>
                  <a:pt x="2125" y="983"/>
                </a:moveTo>
                <a:cubicBezTo>
                  <a:pt x="2074" y="983"/>
                  <a:pt x="2030" y="1007"/>
                  <a:pt x="2002" y="1045"/>
                </a:cubicBezTo>
                <a:cubicBezTo>
                  <a:pt x="1787" y="929"/>
                  <a:pt x="1787" y="929"/>
                  <a:pt x="1787" y="929"/>
                </a:cubicBezTo>
                <a:cubicBezTo>
                  <a:pt x="1795" y="914"/>
                  <a:pt x="1799" y="897"/>
                  <a:pt x="1799" y="879"/>
                </a:cubicBezTo>
                <a:cubicBezTo>
                  <a:pt x="1799" y="828"/>
                  <a:pt x="1764" y="785"/>
                  <a:pt x="1715" y="773"/>
                </a:cubicBezTo>
                <a:cubicBezTo>
                  <a:pt x="1729" y="640"/>
                  <a:pt x="1729" y="640"/>
                  <a:pt x="1729" y="640"/>
                </a:cubicBezTo>
                <a:cubicBezTo>
                  <a:pt x="1805" y="630"/>
                  <a:pt x="1863" y="566"/>
                  <a:pt x="1863" y="488"/>
                </a:cubicBezTo>
                <a:cubicBezTo>
                  <a:pt x="1863" y="404"/>
                  <a:pt x="1795" y="335"/>
                  <a:pt x="1711" y="335"/>
                </a:cubicBezTo>
                <a:cubicBezTo>
                  <a:pt x="1645" y="335"/>
                  <a:pt x="1589" y="377"/>
                  <a:pt x="1567" y="435"/>
                </a:cubicBezTo>
                <a:cubicBezTo>
                  <a:pt x="1472" y="427"/>
                  <a:pt x="1472" y="427"/>
                  <a:pt x="1472" y="427"/>
                </a:cubicBezTo>
                <a:cubicBezTo>
                  <a:pt x="1472" y="426"/>
                  <a:pt x="1472" y="425"/>
                  <a:pt x="1472" y="424"/>
                </a:cubicBezTo>
                <a:cubicBezTo>
                  <a:pt x="1472" y="364"/>
                  <a:pt x="1423" y="315"/>
                  <a:pt x="1363" y="315"/>
                </a:cubicBezTo>
                <a:cubicBezTo>
                  <a:pt x="1334" y="315"/>
                  <a:pt x="1309" y="326"/>
                  <a:pt x="1289" y="343"/>
                </a:cubicBezTo>
                <a:cubicBezTo>
                  <a:pt x="1187" y="250"/>
                  <a:pt x="1187" y="250"/>
                  <a:pt x="1187" y="250"/>
                </a:cubicBezTo>
                <a:cubicBezTo>
                  <a:pt x="1208" y="223"/>
                  <a:pt x="1221" y="190"/>
                  <a:pt x="1221" y="153"/>
                </a:cubicBezTo>
                <a:cubicBezTo>
                  <a:pt x="1221" y="69"/>
                  <a:pt x="1153" y="0"/>
                  <a:pt x="1068" y="0"/>
                </a:cubicBezTo>
                <a:cubicBezTo>
                  <a:pt x="984" y="0"/>
                  <a:pt x="916" y="69"/>
                  <a:pt x="916" y="153"/>
                </a:cubicBezTo>
                <a:cubicBezTo>
                  <a:pt x="916" y="197"/>
                  <a:pt x="935" y="237"/>
                  <a:pt x="965" y="265"/>
                </a:cubicBezTo>
                <a:cubicBezTo>
                  <a:pt x="856" y="422"/>
                  <a:pt x="856" y="422"/>
                  <a:pt x="856" y="422"/>
                </a:cubicBezTo>
                <a:cubicBezTo>
                  <a:pt x="842" y="416"/>
                  <a:pt x="827" y="412"/>
                  <a:pt x="810" y="412"/>
                </a:cubicBezTo>
                <a:cubicBezTo>
                  <a:pt x="760" y="412"/>
                  <a:pt x="717" y="446"/>
                  <a:pt x="705" y="493"/>
                </a:cubicBezTo>
                <a:cubicBezTo>
                  <a:pt x="561" y="480"/>
                  <a:pt x="561" y="480"/>
                  <a:pt x="561" y="480"/>
                </a:cubicBezTo>
                <a:cubicBezTo>
                  <a:pt x="561" y="480"/>
                  <a:pt x="561" y="479"/>
                  <a:pt x="561" y="478"/>
                </a:cubicBezTo>
                <a:cubicBezTo>
                  <a:pt x="561" y="394"/>
                  <a:pt x="493" y="325"/>
                  <a:pt x="408" y="325"/>
                </a:cubicBezTo>
                <a:cubicBezTo>
                  <a:pt x="324" y="325"/>
                  <a:pt x="256" y="394"/>
                  <a:pt x="256" y="478"/>
                </a:cubicBezTo>
                <a:cubicBezTo>
                  <a:pt x="256" y="546"/>
                  <a:pt x="300" y="603"/>
                  <a:pt x="362" y="623"/>
                </a:cubicBezTo>
                <a:cubicBezTo>
                  <a:pt x="348" y="732"/>
                  <a:pt x="348" y="732"/>
                  <a:pt x="348" y="732"/>
                </a:cubicBezTo>
                <a:cubicBezTo>
                  <a:pt x="291" y="736"/>
                  <a:pt x="246" y="783"/>
                  <a:pt x="246" y="841"/>
                </a:cubicBezTo>
                <a:cubicBezTo>
                  <a:pt x="246" y="873"/>
                  <a:pt x="259" y="901"/>
                  <a:pt x="281" y="921"/>
                </a:cubicBezTo>
                <a:cubicBezTo>
                  <a:pt x="221" y="1002"/>
                  <a:pt x="221" y="1002"/>
                  <a:pt x="221" y="1002"/>
                </a:cubicBezTo>
                <a:cubicBezTo>
                  <a:pt x="201" y="991"/>
                  <a:pt x="177" y="985"/>
                  <a:pt x="153" y="985"/>
                </a:cubicBezTo>
                <a:cubicBezTo>
                  <a:pt x="68" y="985"/>
                  <a:pt x="0" y="1054"/>
                  <a:pt x="0" y="1138"/>
                </a:cubicBezTo>
                <a:cubicBezTo>
                  <a:pt x="0" y="1222"/>
                  <a:pt x="68" y="1291"/>
                  <a:pt x="153" y="1291"/>
                </a:cubicBezTo>
                <a:cubicBezTo>
                  <a:pt x="190" y="1291"/>
                  <a:pt x="225" y="1277"/>
                  <a:pt x="251" y="1254"/>
                </a:cubicBezTo>
                <a:cubicBezTo>
                  <a:pt x="354" y="1339"/>
                  <a:pt x="354" y="1339"/>
                  <a:pt x="354" y="1339"/>
                </a:cubicBezTo>
                <a:cubicBezTo>
                  <a:pt x="344" y="1356"/>
                  <a:pt x="338" y="1375"/>
                  <a:pt x="338" y="1396"/>
                </a:cubicBezTo>
                <a:cubicBezTo>
                  <a:pt x="338" y="1436"/>
                  <a:pt x="359" y="1471"/>
                  <a:pt x="392" y="1490"/>
                </a:cubicBezTo>
                <a:cubicBezTo>
                  <a:pt x="332" y="1733"/>
                  <a:pt x="332" y="1733"/>
                  <a:pt x="332" y="1733"/>
                </a:cubicBezTo>
                <a:cubicBezTo>
                  <a:pt x="328" y="1732"/>
                  <a:pt x="323" y="1732"/>
                  <a:pt x="319" y="1732"/>
                </a:cubicBezTo>
                <a:cubicBezTo>
                  <a:pt x="235" y="1732"/>
                  <a:pt x="166" y="1800"/>
                  <a:pt x="166" y="1885"/>
                </a:cubicBezTo>
                <a:cubicBezTo>
                  <a:pt x="166" y="1969"/>
                  <a:pt x="235" y="2038"/>
                  <a:pt x="319" y="2038"/>
                </a:cubicBezTo>
                <a:cubicBezTo>
                  <a:pt x="399" y="2038"/>
                  <a:pt x="464" y="1977"/>
                  <a:pt x="471" y="1899"/>
                </a:cubicBezTo>
                <a:cubicBezTo>
                  <a:pt x="664" y="1884"/>
                  <a:pt x="664" y="1884"/>
                  <a:pt x="664" y="1884"/>
                </a:cubicBezTo>
                <a:cubicBezTo>
                  <a:pt x="676" y="1931"/>
                  <a:pt x="718" y="1966"/>
                  <a:pt x="769" y="1966"/>
                </a:cubicBezTo>
                <a:cubicBezTo>
                  <a:pt x="802" y="1966"/>
                  <a:pt x="832" y="1951"/>
                  <a:pt x="852" y="1928"/>
                </a:cubicBezTo>
                <a:cubicBezTo>
                  <a:pt x="931" y="1982"/>
                  <a:pt x="931" y="1982"/>
                  <a:pt x="931" y="1982"/>
                </a:cubicBezTo>
                <a:cubicBezTo>
                  <a:pt x="921" y="2002"/>
                  <a:pt x="916" y="2024"/>
                  <a:pt x="916" y="2049"/>
                </a:cubicBezTo>
                <a:cubicBezTo>
                  <a:pt x="916" y="2128"/>
                  <a:pt x="976" y="2193"/>
                  <a:pt x="1053" y="2200"/>
                </a:cubicBezTo>
                <a:cubicBezTo>
                  <a:pt x="1053" y="2201"/>
                  <a:pt x="1053" y="2201"/>
                  <a:pt x="1053" y="2201"/>
                </a:cubicBezTo>
                <a:cubicBezTo>
                  <a:pt x="1056" y="2201"/>
                  <a:pt x="1056" y="2201"/>
                  <a:pt x="1056" y="2201"/>
                </a:cubicBezTo>
                <a:cubicBezTo>
                  <a:pt x="1060" y="2201"/>
                  <a:pt x="1064" y="2201"/>
                  <a:pt x="1068" y="2201"/>
                </a:cubicBezTo>
                <a:cubicBezTo>
                  <a:pt x="1073" y="2201"/>
                  <a:pt x="1077" y="2201"/>
                  <a:pt x="1081" y="2201"/>
                </a:cubicBezTo>
                <a:cubicBezTo>
                  <a:pt x="1083" y="2201"/>
                  <a:pt x="1083" y="2201"/>
                  <a:pt x="1083" y="2201"/>
                </a:cubicBezTo>
                <a:cubicBezTo>
                  <a:pt x="1083" y="2201"/>
                  <a:pt x="1083" y="2201"/>
                  <a:pt x="1083" y="2201"/>
                </a:cubicBezTo>
                <a:cubicBezTo>
                  <a:pt x="1161" y="2193"/>
                  <a:pt x="1221" y="2128"/>
                  <a:pt x="1221" y="2049"/>
                </a:cubicBezTo>
                <a:cubicBezTo>
                  <a:pt x="1221" y="2011"/>
                  <a:pt x="1207" y="1976"/>
                  <a:pt x="1184" y="1949"/>
                </a:cubicBezTo>
                <a:cubicBezTo>
                  <a:pt x="1268" y="1853"/>
                  <a:pt x="1268" y="1853"/>
                  <a:pt x="1268" y="1853"/>
                </a:cubicBezTo>
                <a:cubicBezTo>
                  <a:pt x="1285" y="1863"/>
                  <a:pt x="1304" y="1869"/>
                  <a:pt x="1324" y="1869"/>
                </a:cubicBezTo>
                <a:cubicBezTo>
                  <a:pt x="1364" y="1869"/>
                  <a:pt x="1399" y="1847"/>
                  <a:pt x="1418" y="1815"/>
                </a:cubicBezTo>
                <a:cubicBezTo>
                  <a:pt x="1666" y="1872"/>
                  <a:pt x="1666" y="1872"/>
                  <a:pt x="1666" y="1872"/>
                </a:cubicBezTo>
                <a:cubicBezTo>
                  <a:pt x="1665" y="1876"/>
                  <a:pt x="1665" y="1880"/>
                  <a:pt x="1665" y="1885"/>
                </a:cubicBezTo>
                <a:cubicBezTo>
                  <a:pt x="1665" y="1969"/>
                  <a:pt x="1734" y="2038"/>
                  <a:pt x="1818" y="2038"/>
                </a:cubicBezTo>
                <a:cubicBezTo>
                  <a:pt x="1902" y="2038"/>
                  <a:pt x="1971" y="1969"/>
                  <a:pt x="1971" y="1885"/>
                </a:cubicBezTo>
                <a:cubicBezTo>
                  <a:pt x="1971" y="1820"/>
                  <a:pt x="1931" y="1765"/>
                  <a:pt x="1874" y="1743"/>
                </a:cubicBezTo>
                <a:cubicBezTo>
                  <a:pt x="1893" y="1572"/>
                  <a:pt x="1893" y="1572"/>
                  <a:pt x="1893" y="1572"/>
                </a:cubicBezTo>
                <a:cubicBezTo>
                  <a:pt x="1949" y="1567"/>
                  <a:pt x="1994" y="1520"/>
                  <a:pt x="1994" y="1463"/>
                </a:cubicBezTo>
                <a:cubicBezTo>
                  <a:pt x="1994" y="1436"/>
                  <a:pt x="1984" y="1412"/>
                  <a:pt x="1969" y="1393"/>
                </a:cubicBezTo>
                <a:cubicBezTo>
                  <a:pt x="2060" y="1273"/>
                  <a:pt x="2060" y="1273"/>
                  <a:pt x="2060" y="1273"/>
                </a:cubicBezTo>
                <a:cubicBezTo>
                  <a:pt x="2080" y="1283"/>
                  <a:pt x="2102" y="1288"/>
                  <a:pt x="2125" y="1288"/>
                </a:cubicBezTo>
                <a:cubicBezTo>
                  <a:pt x="2209" y="1288"/>
                  <a:pt x="2278" y="1220"/>
                  <a:pt x="2278" y="1135"/>
                </a:cubicBezTo>
                <a:cubicBezTo>
                  <a:pt x="2278" y="1051"/>
                  <a:pt x="2209" y="983"/>
                  <a:pt x="2125" y="983"/>
                </a:cubicBezTo>
                <a:close/>
                <a:moveTo>
                  <a:pt x="1940" y="1369"/>
                </a:moveTo>
                <a:cubicBezTo>
                  <a:pt x="1924" y="1359"/>
                  <a:pt x="1905" y="1353"/>
                  <a:pt x="1884" y="1353"/>
                </a:cubicBezTo>
                <a:cubicBezTo>
                  <a:pt x="1838" y="1353"/>
                  <a:pt x="1798" y="1383"/>
                  <a:pt x="1782" y="1424"/>
                </a:cubicBezTo>
                <a:cubicBezTo>
                  <a:pt x="1392" y="1262"/>
                  <a:pt x="1392" y="1262"/>
                  <a:pt x="1392" y="1262"/>
                </a:cubicBezTo>
                <a:cubicBezTo>
                  <a:pt x="1390" y="1268"/>
                  <a:pt x="1387" y="1273"/>
                  <a:pt x="1385" y="1279"/>
                </a:cubicBezTo>
                <a:cubicBezTo>
                  <a:pt x="1777" y="1441"/>
                  <a:pt x="1777" y="1441"/>
                  <a:pt x="1777" y="1441"/>
                </a:cubicBezTo>
                <a:cubicBezTo>
                  <a:pt x="1776" y="1448"/>
                  <a:pt x="1775" y="1455"/>
                  <a:pt x="1775" y="1463"/>
                </a:cubicBezTo>
                <a:cubicBezTo>
                  <a:pt x="1775" y="1513"/>
                  <a:pt x="1809" y="1555"/>
                  <a:pt x="1855" y="1568"/>
                </a:cubicBezTo>
                <a:cubicBezTo>
                  <a:pt x="1837" y="1733"/>
                  <a:pt x="1837" y="1733"/>
                  <a:pt x="1837" y="1733"/>
                </a:cubicBezTo>
                <a:cubicBezTo>
                  <a:pt x="1831" y="1733"/>
                  <a:pt x="1825" y="1732"/>
                  <a:pt x="1818" y="1732"/>
                </a:cubicBezTo>
                <a:cubicBezTo>
                  <a:pt x="1781" y="1732"/>
                  <a:pt x="1746" y="1746"/>
                  <a:pt x="1720" y="1768"/>
                </a:cubicBezTo>
                <a:cubicBezTo>
                  <a:pt x="1324" y="1372"/>
                  <a:pt x="1324" y="1372"/>
                  <a:pt x="1324" y="1372"/>
                </a:cubicBezTo>
                <a:cubicBezTo>
                  <a:pt x="1317" y="1379"/>
                  <a:pt x="1310" y="1386"/>
                  <a:pt x="1302" y="1393"/>
                </a:cubicBezTo>
                <a:cubicBezTo>
                  <a:pt x="1699" y="1789"/>
                  <a:pt x="1699" y="1789"/>
                  <a:pt x="1699" y="1789"/>
                </a:cubicBezTo>
                <a:cubicBezTo>
                  <a:pt x="1688" y="1803"/>
                  <a:pt x="1679" y="1818"/>
                  <a:pt x="1674" y="1835"/>
                </a:cubicBezTo>
                <a:cubicBezTo>
                  <a:pt x="1432" y="1779"/>
                  <a:pt x="1432" y="1779"/>
                  <a:pt x="1432" y="1779"/>
                </a:cubicBezTo>
                <a:cubicBezTo>
                  <a:pt x="1433" y="1773"/>
                  <a:pt x="1433" y="1766"/>
                  <a:pt x="1433" y="1759"/>
                </a:cubicBezTo>
                <a:cubicBezTo>
                  <a:pt x="1433" y="1699"/>
                  <a:pt x="1385" y="1650"/>
                  <a:pt x="1324" y="1650"/>
                </a:cubicBezTo>
                <a:cubicBezTo>
                  <a:pt x="1313" y="1650"/>
                  <a:pt x="1302" y="1652"/>
                  <a:pt x="1292" y="1655"/>
                </a:cubicBezTo>
                <a:cubicBezTo>
                  <a:pt x="1209" y="1454"/>
                  <a:pt x="1209" y="1454"/>
                  <a:pt x="1209" y="1454"/>
                </a:cubicBezTo>
                <a:cubicBezTo>
                  <a:pt x="1204" y="1457"/>
                  <a:pt x="1198" y="1459"/>
                  <a:pt x="1193" y="1461"/>
                </a:cubicBezTo>
                <a:cubicBezTo>
                  <a:pt x="1276" y="1662"/>
                  <a:pt x="1276" y="1662"/>
                  <a:pt x="1276" y="1662"/>
                </a:cubicBezTo>
                <a:cubicBezTo>
                  <a:pt x="1240" y="1680"/>
                  <a:pt x="1215" y="1717"/>
                  <a:pt x="1215" y="1759"/>
                </a:cubicBezTo>
                <a:cubicBezTo>
                  <a:pt x="1215" y="1786"/>
                  <a:pt x="1224" y="1810"/>
                  <a:pt x="1240" y="1828"/>
                </a:cubicBezTo>
                <a:cubicBezTo>
                  <a:pt x="1156" y="1924"/>
                  <a:pt x="1156" y="1924"/>
                  <a:pt x="1156" y="1924"/>
                </a:cubicBezTo>
                <a:cubicBezTo>
                  <a:pt x="1135" y="1909"/>
                  <a:pt x="1110" y="1899"/>
                  <a:pt x="1083" y="1897"/>
                </a:cubicBezTo>
                <a:cubicBezTo>
                  <a:pt x="1083" y="1484"/>
                  <a:pt x="1083" y="1484"/>
                  <a:pt x="1083" y="1484"/>
                </a:cubicBezTo>
                <a:cubicBezTo>
                  <a:pt x="1078" y="1484"/>
                  <a:pt x="1073" y="1484"/>
                  <a:pt x="1068" y="1484"/>
                </a:cubicBezTo>
                <a:cubicBezTo>
                  <a:pt x="1063" y="1484"/>
                  <a:pt x="1058" y="1484"/>
                  <a:pt x="1053" y="1484"/>
                </a:cubicBezTo>
                <a:cubicBezTo>
                  <a:pt x="1053" y="1897"/>
                  <a:pt x="1053" y="1897"/>
                  <a:pt x="1053" y="1897"/>
                </a:cubicBezTo>
                <a:cubicBezTo>
                  <a:pt x="1013" y="1901"/>
                  <a:pt x="977" y="1920"/>
                  <a:pt x="952" y="1950"/>
                </a:cubicBezTo>
                <a:cubicBezTo>
                  <a:pt x="871" y="1895"/>
                  <a:pt x="871" y="1895"/>
                  <a:pt x="871" y="1895"/>
                </a:cubicBezTo>
                <a:cubicBezTo>
                  <a:pt x="876" y="1883"/>
                  <a:pt x="878" y="1870"/>
                  <a:pt x="878" y="1857"/>
                </a:cubicBezTo>
                <a:cubicBezTo>
                  <a:pt x="878" y="1815"/>
                  <a:pt x="855" y="1779"/>
                  <a:pt x="820" y="1760"/>
                </a:cubicBezTo>
                <a:cubicBezTo>
                  <a:pt x="944" y="1461"/>
                  <a:pt x="944" y="1461"/>
                  <a:pt x="944" y="1461"/>
                </a:cubicBezTo>
                <a:cubicBezTo>
                  <a:pt x="939" y="1459"/>
                  <a:pt x="933" y="1457"/>
                  <a:pt x="928" y="1454"/>
                </a:cubicBezTo>
                <a:cubicBezTo>
                  <a:pt x="804" y="1753"/>
                  <a:pt x="804" y="1753"/>
                  <a:pt x="804" y="1753"/>
                </a:cubicBezTo>
                <a:cubicBezTo>
                  <a:pt x="793" y="1749"/>
                  <a:pt x="781" y="1747"/>
                  <a:pt x="769" y="1747"/>
                </a:cubicBezTo>
                <a:cubicBezTo>
                  <a:pt x="712" y="1747"/>
                  <a:pt x="666" y="1791"/>
                  <a:pt x="660" y="1846"/>
                </a:cubicBezTo>
                <a:cubicBezTo>
                  <a:pt x="470" y="1861"/>
                  <a:pt x="470" y="1861"/>
                  <a:pt x="470" y="1861"/>
                </a:cubicBezTo>
                <a:cubicBezTo>
                  <a:pt x="466" y="1834"/>
                  <a:pt x="454" y="1810"/>
                  <a:pt x="438" y="1789"/>
                </a:cubicBezTo>
                <a:cubicBezTo>
                  <a:pt x="835" y="1393"/>
                  <a:pt x="835" y="1393"/>
                  <a:pt x="835" y="1393"/>
                </a:cubicBezTo>
                <a:cubicBezTo>
                  <a:pt x="827" y="1386"/>
                  <a:pt x="820" y="1379"/>
                  <a:pt x="813" y="1372"/>
                </a:cubicBezTo>
                <a:cubicBezTo>
                  <a:pt x="417" y="1768"/>
                  <a:pt x="417" y="1768"/>
                  <a:pt x="417" y="1768"/>
                </a:cubicBezTo>
                <a:cubicBezTo>
                  <a:pt x="403" y="1756"/>
                  <a:pt x="387" y="1747"/>
                  <a:pt x="369" y="1741"/>
                </a:cubicBezTo>
                <a:cubicBezTo>
                  <a:pt x="428" y="1504"/>
                  <a:pt x="428" y="1504"/>
                  <a:pt x="428" y="1504"/>
                </a:cubicBezTo>
                <a:cubicBezTo>
                  <a:pt x="434" y="1505"/>
                  <a:pt x="440" y="1505"/>
                  <a:pt x="447" y="1505"/>
                </a:cubicBezTo>
                <a:cubicBezTo>
                  <a:pt x="507" y="1505"/>
                  <a:pt x="556" y="1457"/>
                  <a:pt x="556" y="1396"/>
                </a:cubicBezTo>
                <a:cubicBezTo>
                  <a:pt x="556" y="1384"/>
                  <a:pt x="554" y="1373"/>
                  <a:pt x="551" y="1362"/>
                </a:cubicBezTo>
                <a:cubicBezTo>
                  <a:pt x="752" y="1279"/>
                  <a:pt x="752" y="1279"/>
                  <a:pt x="752" y="1279"/>
                </a:cubicBezTo>
                <a:cubicBezTo>
                  <a:pt x="750" y="1273"/>
                  <a:pt x="747" y="1268"/>
                  <a:pt x="745" y="1262"/>
                </a:cubicBezTo>
                <a:cubicBezTo>
                  <a:pt x="544" y="1345"/>
                  <a:pt x="544" y="1345"/>
                  <a:pt x="544" y="1345"/>
                </a:cubicBezTo>
                <a:cubicBezTo>
                  <a:pt x="525" y="1311"/>
                  <a:pt x="489" y="1287"/>
                  <a:pt x="447" y="1287"/>
                </a:cubicBezTo>
                <a:cubicBezTo>
                  <a:pt x="421" y="1287"/>
                  <a:pt x="397" y="1296"/>
                  <a:pt x="379" y="1311"/>
                </a:cubicBezTo>
                <a:cubicBezTo>
                  <a:pt x="277" y="1226"/>
                  <a:pt x="277" y="1226"/>
                  <a:pt x="277" y="1226"/>
                </a:cubicBezTo>
                <a:cubicBezTo>
                  <a:pt x="292" y="1205"/>
                  <a:pt x="302" y="1180"/>
                  <a:pt x="305" y="1153"/>
                </a:cubicBezTo>
                <a:cubicBezTo>
                  <a:pt x="723" y="1153"/>
                  <a:pt x="723" y="1153"/>
                  <a:pt x="723" y="1153"/>
                </a:cubicBezTo>
                <a:cubicBezTo>
                  <a:pt x="722" y="1148"/>
                  <a:pt x="722" y="1143"/>
                  <a:pt x="722" y="1138"/>
                </a:cubicBezTo>
                <a:cubicBezTo>
                  <a:pt x="722" y="1133"/>
                  <a:pt x="722" y="1128"/>
                  <a:pt x="723" y="1123"/>
                </a:cubicBezTo>
                <a:cubicBezTo>
                  <a:pt x="305" y="1123"/>
                  <a:pt x="305" y="1123"/>
                  <a:pt x="305" y="1123"/>
                </a:cubicBezTo>
                <a:cubicBezTo>
                  <a:pt x="301" y="1083"/>
                  <a:pt x="281" y="1048"/>
                  <a:pt x="253" y="1023"/>
                </a:cubicBezTo>
                <a:cubicBezTo>
                  <a:pt x="312" y="942"/>
                  <a:pt x="312" y="942"/>
                  <a:pt x="312" y="942"/>
                </a:cubicBezTo>
                <a:cubicBezTo>
                  <a:pt x="325" y="947"/>
                  <a:pt x="340" y="950"/>
                  <a:pt x="355" y="950"/>
                </a:cubicBezTo>
                <a:cubicBezTo>
                  <a:pt x="397" y="950"/>
                  <a:pt x="433" y="927"/>
                  <a:pt x="451" y="892"/>
                </a:cubicBezTo>
                <a:cubicBezTo>
                  <a:pt x="745" y="1014"/>
                  <a:pt x="745" y="1014"/>
                  <a:pt x="745" y="1014"/>
                </a:cubicBezTo>
                <a:cubicBezTo>
                  <a:pt x="747" y="1008"/>
                  <a:pt x="750" y="1003"/>
                  <a:pt x="752" y="997"/>
                </a:cubicBezTo>
                <a:cubicBezTo>
                  <a:pt x="458" y="875"/>
                  <a:pt x="458" y="875"/>
                  <a:pt x="458" y="875"/>
                </a:cubicBezTo>
                <a:cubicBezTo>
                  <a:pt x="462" y="865"/>
                  <a:pt x="464" y="853"/>
                  <a:pt x="464" y="841"/>
                </a:cubicBezTo>
                <a:cubicBezTo>
                  <a:pt x="464" y="792"/>
                  <a:pt x="431" y="750"/>
                  <a:pt x="386" y="736"/>
                </a:cubicBezTo>
                <a:cubicBezTo>
                  <a:pt x="399" y="630"/>
                  <a:pt x="399" y="630"/>
                  <a:pt x="399" y="630"/>
                </a:cubicBezTo>
                <a:cubicBezTo>
                  <a:pt x="402" y="630"/>
                  <a:pt x="405" y="631"/>
                  <a:pt x="408" y="631"/>
                </a:cubicBezTo>
                <a:cubicBezTo>
                  <a:pt x="445" y="631"/>
                  <a:pt x="479" y="618"/>
                  <a:pt x="505" y="596"/>
                </a:cubicBezTo>
                <a:cubicBezTo>
                  <a:pt x="813" y="904"/>
                  <a:pt x="813" y="904"/>
                  <a:pt x="813" y="904"/>
                </a:cubicBezTo>
                <a:cubicBezTo>
                  <a:pt x="820" y="897"/>
                  <a:pt x="827" y="889"/>
                  <a:pt x="835" y="883"/>
                </a:cubicBezTo>
                <a:cubicBezTo>
                  <a:pt x="527" y="575"/>
                  <a:pt x="527" y="575"/>
                  <a:pt x="527" y="575"/>
                </a:cubicBezTo>
                <a:cubicBezTo>
                  <a:pt x="540" y="558"/>
                  <a:pt x="550" y="539"/>
                  <a:pt x="556" y="518"/>
                </a:cubicBezTo>
                <a:cubicBezTo>
                  <a:pt x="701" y="530"/>
                  <a:pt x="701" y="530"/>
                  <a:pt x="701" y="530"/>
                </a:cubicBezTo>
                <a:cubicBezTo>
                  <a:pt x="706" y="587"/>
                  <a:pt x="753" y="631"/>
                  <a:pt x="810" y="631"/>
                </a:cubicBezTo>
                <a:cubicBezTo>
                  <a:pt x="823" y="631"/>
                  <a:pt x="835" y="628"/>
                  <a:pt x="846" y="624"/>
                </a:cubicBezTo>
                <a:cubicBezTo>
                  <a:pt x="928" y="822"/>
                  <a:pt x="928" y="822"/>
                  <a:pt x="928" y="822"/>
                </a:cubicBezTo>
                <a:cubicBezTo>
                  <a:pt x="933" y="819"/>
                  <a:pt x="939" y="817"/>
                  <a:pt x="944" y="815"/>
                </a:cubicBezTo>
                <a:cubicBezTo>
                  <a:pt x="863" y="617"/>
                  <a:pt x="863" y="617"/>
                  <a:pt x="863" y="617"/>
                </a:cubicBezTo>
                <a:cubicBezTo>
                  <a:pt x="896" y="599"/>
                  <a:pt x="919" y="563"/>
                  <a:pt x="919" y="521"/>
                </a:cubicBezTo>
                <a:cubicBezTo>
                  <a:pt x="919" y="491"/>
                  <a:pt x="907" y="464"/>
                  <a:pt x="887" y="444"/>
                </a:cubicBezTo>
                <a:cubicBezTo>
                  <a:pt x="996" y="287"/>
                  <a:pt x="996" y="287"/>
                  <a:pt x="996" y="287"/>
                </a:cubicBezTo>
                <a:cubicBezTo>
                  <a:pt x="1013" y="297"/>
                  <a:pt x="1033" y="303"/>
                  <a:pt x="1053" y="305"/>
                </a:cubicBezTo>
                <a:cubicBezTo>
                  <a:pt x="1053" y="792"/>
                  <a:pt x="1053" y="792"/>
                  <a:pt x="1053" y="792"/>
                </a:cubicBezTo>
                <a:cubicBezTo>
                  <a:pt x="1058" y="792"/>
                  <a:pt x="1063" y="792"/>
                  <a:pt x="1068" y="792"/>
                </a:cubicBezTo>
                <a:cubicBezTo>
                  <a:pt x="1073" y="792"/>
                  <a:pt x="1078" y="792"/>
                  <a:pt x="1083" y="792"/>
                </a:cubicBezTo>
                <a:cubicBezTo>
                  <a:pt x="1083" y="305"/>
                  <a:pt x="1083" y="305"/>
                  <a:pt x="1083" y="305"/>
                </a:cubicBezTo>
                <a:cubicBezTo>
                  <a:pt x="1112" y="302"/>
                  <a:pt x="1138" y="292"/>
                  <a:pt x="1159" y="276"/>
                </a:cubicBezTo>
                <a:cubicBezTo>
                  <a:pt x="1266" y="373"/>
                  <a:pt x="1266" y="373"/>
                  <a:pt x="1266" y="373"/>
                </a:cubicBezTo>
                <a:cubicBezTo>
                  <a:pt x="1258" y="388"/>
                  <a:pt x="1253" y="406"/>
                  <a:pt x="1253" y="424"/>
                </a:cubicBezTo>
                <a:cubicBezTo>
                  <a:pt x="1253" y="467"/>
                  <a:pt x="1278" y="504"/>
                  <a:pt x="1314" y="522"/>
                </a:cubicBezTo>
                <a:cubicBezTo>
                  <a:pt x="1193" y="815"/>
                  <a:pt x="1193" y="815"/>
                  <a:pt x="1193" y="815"/>
                </a:cubicBezTo>
                <a:cubicBezTo>
                  <a:pt x="1198" y="817"/>
                  <a:pt x="1204" y="819"/>
                  <a:pt x="1209" y="822"/>
                </a:cubicBezTo>
                <a:cubicBezTo>
                  <a:pt x="1331" y="529"/>
                  <a:pt x="1331" y="529"/>
                  <a:pt x="1331" y="529"/>
                </a:cubicBezTo>
                <a:cubicBezTo>
                  <a:pt x="1341" y="532"/>
                  <a:pt x="1351" y="533"/>
                  <a:pt x="1363" y="533"/>
                </a:cubicBezTo>
                <a:cubicBezTo>
                  <a:pt x="1409" y="533"/>
                  <a:pt x="1448" y="505"/>
                  <a:pt x="1464" y="464"/>
                </a:cubicBezTo>
                <a:cubicBezTo>
                  <a:pt x="1559" y="472"/>
                  <a:pt x="1559" y="472"/>
                  <a:pt x="1559" y="472"/>
                </a:cubicBezTo>
                <a:cubicBezTo>
                  <a:pt x="1558" y="477"/>
                  <a:pt x="1558" y="483"/>
                  <a:pt x="1558" y="488"/>
                </a:cubicBezTo>
                <a:cubicBezTo>
                  <a:pt x="1558" y="527"/>
                  <a:pt x="1572" y="562"/>
                  <a:pt x="1596" y="589"/>
                </a:cubicBezTo>
                <a:cubicBezTo>
                  <a:pt x="1302" y="883"/>
                  <a:pt x="1302" y="883"/>
                  <a:pt x="1302" y="883"/>
                </a:cubicBezTo>
                <a:cubicBezTo>
                  <a:pt x="1310" y="889"/>
                  <a:pt x="1317" y="897"/>
                  <a:pt x="1324" y="904"/>
                </a:cubicBezTo>
                <a:cubicBezTo>
                  <a:pt x="1618" y="610"/>
                  <a:pt x="1618" y="610"/>
                  <a:pt x="1618" y="610"/>
                </a:cubicBezTo>
                <a:cubicBezTo>
                  <a:pt x="1639" y="625"/>
                  <a:pt x="1664" y="636"/>
                  <a:pt x="1691" y="640"/>
                </a:cubicBezTo>
                <a:cubicBezTo>
                  <a:pt x="1678" y="771"/>
                  <a:pt x="1678" y="771"/>
                  <a:pt x="1678" y="771"/>
                </a:cubicBezTo>
                <a:cubicBezTo>
                  <a:pt x="1623" y="777"/>
                  <a:pt x="1581" y="823"/>
                  <a:pt x="1581" y="879"/>
                </a:cubicBezTo>
                <a:cubicBezTo>
                  <a:pt x="1581" y="891"/>
                  <a:pt x="1583" y="903"/>
                  <a:pt x="1586" y="914"/>
                </a:cubicBezTo>
                <a:cubicBezTo>
                  <a:pt x="1385" y="997"/>
                  <a:pt x="1385" y="997"/>
                  <a:pt x="1385" y="997"/>
                </a:cubicBezTo>
                <a:cubicBezTo>
                  <a:pt x="1387" y="1003"/>
                  <a:pt x="1390" y="1008"/>
                  <a:pt x="1392" y="1014"/>
                </a:cubicBezTo>
                <a:cubicBezTo>
                  <a:pt x="1593" y="930"/>
                  <a:pt x="1593" y="930"/>
                  <a:pt x="1593" y="930"/>
                </a:cubicBezTo>
                <a:cubicBezTo>
                  <a:pt x="1612" y="965"/>
                  <a:pt x="1648" y="989"/>
                  <a:pt x="1690" y="989"/>
                </a:cubicBezTo>
                <a:cubicBezTo>
                  <a:pt x="1719" y="989"/>
                  <a:pt x="1745" y="978"/>
                  <a:pt x="1764" y="960"/>
                </a:cubicBezTo>
                <a:cubicBezTo>
                  <a:pt x="1983" y="1078"/>
                  <a:pt x="1983" y="1078"/>
                  <a:pt x="1983" y="1078"/>
                </a:cubicBezTo>
                <a:cubicBezTo>
                  <a:pt x="1978" y="1092"/>
                  <a:pt x="1974" y="1107"/>
                  <a:pt x="1973" y="1123"/>
                </a:cubicBezTo>
                <a:cubicBezTo>
                  <a:pt x="1414" y="1123"/>
                  <a:pt x="1414" y="1123"/>
                  <a:pt x="1414" y="1123"/>
                </a:cubicBezTo>
                <a:cubicBezTo>
                  <a:pt x="1415" y="1128"/>
                  <a:pt x="1415" y="1133"/>
                  <a:pt x="1415" y="1138"/>
                </a:cubicBezTo>
                <a:cubicBezTo>
                  <a:pt x="1415" y="1143"/>
                  <a:pt x="1415" y="1148"/>
                  <a:pt x="1414" y="1153"/>
                </a:cubicBezTo>
                <a:cubicBezTo>
                  <a:pt x="1973" y="1153"/>
                  <a:pt x="1973" y="1153"/>
                  <a:pt x="1973" y="1153"/>
                </a:cubicBezTo>
                <a:cubicBezTo>
                  <a:pt x="1978" y="1193"/>
                  <a:pt x="1998" y="1229"/>
                  <a:pt x="2028" y="1253"/>
                </a:cubicBezTo>
                <a:lnTo>
                  <a:pt x="1940" y="1369"/>
                </a:lnTo>
                <a:close/>
                <a:moveTo>
                  <a:pt x="1350" y="1031"/>
                </a:moveTo>
                <a:cubicBezTo>
                  <a:pt x="1348" y="1025"/>
                  <a:pt x="1345" y="1020"/>
                  <a:pt x="1343" y="1014"/>
                </a:cubicBezTo>
                <a:cubicBezTo>
                  <a:pt x="1330" y="985"/>
                  <a:pt x="1313" y="959"/>
                  <a:pt x="1292" y="936"/>
                </a:cubicBezTo>
                <a:cubicBezTo>
                  <a:pt x="1285" y="928"/>
                  <a:pt x="1278" y="921"/>
                  <a:pt x="1270" y="915"/>
                </a:cubicBezTo>
                <a:cubicBezTo>
                  <a:pt x="1247" y="894"/>
                  <a:pt x="1221" y="876"/>
                  <a:pt x="1192" y="863"/>
                </a:cubicBezTo>
                <a:cubicBezTo>
                  <a:pt x="1186" y="861"/>
                  <a:pt x="1181" y="858"/>
                  <a:pt x="1175" y="856"/>
                </a:cubicBezTo>
                <a:cubicBezTo>
                  <a:pt x="1147" y="845"/>
                  <a:pt x="1116" y="839"/>
                  <a:pt x="1083" y="837"/>
                </a:cubicBezTo>
                <a:cubicBezTo>
                  <a:pt x="1079" y="837"/>
                  <a:pt x="1073" y="837"/>
                  <a:pt x="1068" y="837"/>
                </a:cubicBezTo>
                <a:cubicBezTo>
                  <a:pt x="1063" y="837"/>
                  <a:pt x="1058" y="837"/>
                  <a:pt x="1053" y="837"/>
                </a:cubicBezTo>
                <a:cubicBezTo>
                  <a:pt x="1021" y="839"/>
                  <a:pt x="990" y="845"/>
                  <a:pt x="962" y="856"/>
                </a:cubicBezTo>
                <a:cubicBezTo>
                  <a:pt x="956" y="858"/>
                  <a:pt x="950" y="861"/>
                  <a:pt x="945" y="863"/>
                </a:cubicBezTo>
                <a:cubicBezTo>
                  <a:pt x="916" y="876"/>
                  <a:pt x="890" y="894"/>
                  <a:pt x="866" y="915"/>
                </a:cubicBezTo>
                <a:cubicBezTo>
                  <a:pt x="859" y="921"/>
                  <a:pt x="852" y="928"/>
                  <a:pt x="845" y="936"/>
                </a:cubicBezTo>
                <a:cubicBezTo>
                  <a:pt x="824" y="959"/>
                  <a:pt x="807" y="985"/>
                  <a:pt x="794" y="1014"/>
                </a:cubicBezTo>
                <a:cubicBezTo>
                  <a:pt x="791" y="1020"/>
                  <a:pt x="789" y="1025"/>
                  <a:pt x="787" y="1031"/>
                </a:cubicBezTo>
                <a:cubicBezTo>
                  <a:pt x="776" y="1060"/>
                  <a:pt x="769" y="1091"/>
                  <a:pt x="768" y="1123"/>
                </a:cubicBezTo>
                <a:cubicBezTo>
                  <a:pt x="767" y="1128"/>
                  <a:pt x="767" y="1133"/>
                  <a:pt x="767" y="1138"/>
                </a:cubicBezTo>
                <a:cubicBezTo>
                  <a:pt x="767" y="1143"/>
                  <a:pt x="767" y="1148"/>
                  <a:pt x="768" y="1153"/>
                </a:cubicBezTo>
                <a:cubicBezTo>
                  <a:pt x="769" y="1185"/>
                  <a:pt x="776" y="1216"/>
                  <a:pt x="787" y="1245"/>
                </a:cubicBezTo>
                <a:cubicBezTo>
                  <a:pt x="789" y="1250"/>
                  <a:pt x="791" y="1256"/>
                  <a:pt x="794" y="1261"/>
                </a:cubicBezTo>
                <a:cubicBezTo>
                  <a:pt x="807" y="1290"/>
                  <a:pt x="824" y="1317"/>
                  <a:pt x="845" y="1340"/>
                </a:cubicBezTo>
                <a:cubicBezTo>
                  <a:pt x="852" y="1347"/>
                  <a:pt x="859" y="1354"/>
                  <a:pt x="866" y="1361"/>
                </a:cubicBezTo>
                <a:cubicBezTo>
                  <a:pt x="890" y="1382"/>
                  <a:pt x="916" y="1399"/>
                  <a:pt x="945" y="1412"/>
                </a:cubicBezTo>
                <a:cubicBezTo>
                  <a:pt x="950" y="1415"/>
                  <a:pt x="956" y="1417"/>
                  <a:pt x="962" y="1419"/>
                </a:cubicBezTo>
                <a:cubicBezTo>
                  <a:pt x="990" y="1430"/>
                  <a:pt x="1021" y="1437"/>
                  <a:pt x="1053" y="1439"/>
                </a:cubicBezTo>
                <a:cubicBezTo>
                  <a:pt x="1058" y="1439"/>
                  <a:pt x="1063" y="1439"/>
                  <a:pt x="1068" y="1439"/>
                </a:cubicBezTo>
                <a:cubicBezTo>
                  <a:pt x="1073" y="1439"/>
                  <a:pt x="1079" y="1439"/>
                  <a:pt x="1083" y="1439"/>
                </a:cubicBezTo>
                <a:cubicBezTo>
                  <a:pt x="1116" y="1437"/>
                  <a:pt x="1147" y="1430"/>
                  <a:pt x="1175" y="1419"/>
                </a:cubicBezTo>
                <a:cubicBezTo>
                  <a:pt x="1181" y="1417"/>
                  <a:pt x="1186" y="1415"/>
                  <a:pt x="1192" y="1412"/>
                </a:cubicBezTo>
                <a:cubicBezTo>
                  <a:pt x="1221" y="1399"/>
                  <a:pt x="1247" y="1382"/>
                  <a:pt x="1270" y="1361"/>
                </a:cubicBezTo>
                <a:cubicBezTo>
                  <a:pt x="1278" y="1354"/>
                  <a:pt x="1285" y="1347"/>
                  <a:pt x="1292" y="1340"/>
                </a:cubicBezTo>
                <a:cubicBezTo>
                  <a:pt x="1313" y="1317"/>
                  <a:pt x="1330" y="1290"/>
                  <a:pt x="1343" y="1261"/>
                </a:cubicBezTo>
                <a:cubicBezTo>
                  <a:pt x="1345" y="1256"/>
                  <a:pt x="1348" y="1250"/>
                  <a:pt x="1350" y="1245"/>
                </a:cubicBezTo>
                <a:cubicBezTo>
                  <a:pt x="1361" y="1216"/>
                  <a:pt x="1368" y="1185"/>
                  <a:pt x="1369" y="1153"/>
                </a:cubicBezTo>
                <a:cubicBezTo>
                  <a:pt x="1369" y="1148"/>
                  <a:pt x="1370" y="1143"/>
                  <a:pt x="1370" y="1138"/>
                </a:cubicBezTo>
                <a:cubicBezTo>
                  <a:pt x="1370" y="1133"/>
                  <a:pt x="1369" y="1128"/>
                  <a:pt x="1369" y="1123"/>
                </a:cubicBezTo>
                <a:cubicBezTo>
                  <a:pt x="1368" y="1091"/>
                  <a:pt x="1361" y="1060"/>
                  <a:pt x="1350" y="1031"/>
                </a:cubicBezTo>
                <a:close/>
              </a:path>
            </a:pathLst>
          </a:custGeom>
          <a:solidFill>
            <a:srgbClr val="2749FF"/>
          </a:solidFill>
          <a:ln>
            <a:noFill/>
          </a:ln>
        </p:spPr>
        <p:txBody>
          <a:bodyPr vert="horz" wrap="square" lIns="121871" tIns="60936" rIns="121871" bIns="60936" numCol="1" anchor="t" anchorCtr="0" compatLnSpc="1">
            <a:prstTxWarp prst="textNoShape">
              <a:avLst/>
            </a:prstTxWarp>
          </a:bodyPr>
          <a:lstStyle/>
          <a:p>
            <a:pPr defTabSz="914037"/>
            <a:endParaRPr lang="en-US" sz="1866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607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358"/>
            <a:ext cx="9067800" cy="759083"/>
          </a:xfrm>
        </p:spPr>
        <p:txBody>
          <a:bodyPr>
            <a:normAutofit/>
          </a:bodyPr>
          <a:lstStyle/>
          <a:p>
            <a:r>
              <a:rPr lang="en-US" altLang="zh-CN" dirty="0"/>
              <a:t>2015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月朝鲜断网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10</a:t>
            </a:fld>
            <a:endParaRPr kumimoji="1"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3441261"/>
            <a:ext cx="3676650" cy="285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1498" y="3571880"/>
            <a:ext cx="5689152" cy="25955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1464" y="77217"/>
            <a:ext cx="1995336" cy="9976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211410"/>
            <a:ext cx="84963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Tahoma" charset="0"/>
              </a:rPr>
              <a:t>索尼影像娱乐公司去年拍摄了一部名为</a:t>
            </a:r>
            <a:r>
              <a:rPr lang="en-US" altLang="zh-CN" sz="2800" dirty="0">
                <a:solidFill>
                  <a:srgbClr val="FF0000"/>
                </a:solidFill>
                <a:latin typeface="Tahoma" charset="0"/>
              </a:rPr>
              <a:t>《</a:t>
            </a:r>
            <a:r>
              <a:rPr lang="zh-CN" altLang="en-US" sz="2800" dirty="0">
                <a:solidFill>
                  <a:srgbClr val="FF0000"/>
                </a:solidFill>
                <a:latin typeface="Tahoma" charset="0"/>
              </a:rPr>
              <a:t>采访</a:t>
            </a:r>
            <a:r>
              <a:rPr lang="en-US" altLang="zh-CN" sz="2800" dirty="0">
                <a:solidFill>
                  <a:srgbClr val="FF0000"/>
                </a:solidFill>
                <a:latin typeface="Tahoma" charset="0"/>
              </a:rPr>
              <a:t>》</a:t>
            </a:r>
            <a:r>
              <a:rPr lang="zh-CN" altLang="en-US" sz="2800" dirty="0">
                <a:solidFill>
                  <a:srgbClr val="FF0000"/>
                </a:solidFill>
                <a:latin typeface="Tahoma" charset="0"/>
              </a:rPr>
              <a:t>的</a:t>
            </a:r>
            <a:r>
              <a:rPr lang="zh-CN" altLang="en-US" sz="2800">
                <a:solidFill>
                  <a:srgbClr val="FF0000"/>
                </a:solidFill>
                <a:latin typeface="Tahoma" charset="0"/>
              </a:rPr>
              <a:t>电影，由于</a:t>
            </a:r>
            <a:r>
              <a:rPr lang="zh-CN" altLang="en-US" sz="2800" dirty="0">
                <a:solidFill>
                  <a:srgbClr val="FF0000"/>
                </a:solidFill>
                <a:latin typeface="Tahoma" charset="0"/>
              </a:rPr>
              <a:t>受到黑客攻击和威胁，该公司取消了影片原定圣诞节期间在北美地区的上映计划。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889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三张餐巾纸上的协议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1358"/>
            <a:ext cx="8229600" cy="44774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1989, </a:t>
            </a:r>
            <a:r>
              <a:rPr lang="en-US" dirty="0" err="1"/>
              <a:t>Yakov</a:t>
            </a:r>
            <a:r>
              <a:rPr lang="en-US" dirty="0"/>
              <a:t> </a:t>
            </a:r>
            <a:r>
              <a:rPr lang="en-US" dirty="0" err="1"/>
              <a:t>Rekhter</a:t>
            </a:r>
            <a:r>
              <a:rPr lang="en-US" dirty="0"/>
              <a:t> and Kirk </a:t>
            </a:r>
            <a:r>
              <a:rPr lang="en-US" dirty="0" err="1"/>
              <a:t>Lougheed</a:t>
            </a:r>
            <a:r>
              <a:rPr lang="en-US" dirty="0"/>
              <a:t> sketched on three napkins their plan for routing data across the Internet. The “three-napkins </a:t>
            </a:r>
            <a:r>
              <a:rPr lang="en-US" dirty="0" err="1"/>
              <a:t>protocol”</a:t>
            </a:r>
            <a:r>
              <a:rPr lang="en-US" altLang="zh-CN" dirty="0" err="1"/>
              <a:t>is</a:t>
            </a:r>
            <a:r>
              <a:rPr lang="en-US" dirty="0"/>
              <a:t> officially known as the Border Gateway Protocol</a:t>
            </a:r>
            <a:r>
              <a:rPr lang="zh-CN" altLang="en-US" dirty="0"/>
              <a:t> </a:t>
            </a:r>
            <a:r>
              <a:rPr lang="en-US" altLang="zh-CN" dirty="0"/>
              <a:t>(BGP)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11</a:t>
            </a:fld>
            <a:endParaRPr kumimoji="1"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279229"/>
            <a:ext cx="3979606" cy="26033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3279229"/>
            <a:ext cx="4411816" cy="287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516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IP</a:t>
            </a:r>
            <a:r>
              <a:rPr kumimoji="1" lang="zh-CN" altLang="en-US" dirty="0"/>
              <a:t>前缀与自治域号</a:t>
            </a:r>
            <a:r>
              <a:rPr kumimoji="1" lang="en-US" altLang="zh-CN" dirty="0"/>
              <a:t>(ASN)</a:t>
            </a:r>
            <a:r>
              <a:rPr kumimoji="1" lang="zh-CN" altLang="en-US" dirty="0"/>
              <a:t>分配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12</a:t>
            </a:fld>
            <a:endParaRPr kumimoji="1"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2934355" y="1591612"/>
            <a:ext cx="95638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IANA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cxnSp>
        <p:nvCxnSpPr>
          <p:cNvPr id="6" name="直线连接符 5"/>
          <p:cNvCxnSpPr>
            <a:stCxn id="8" idx="0"/>
            <a:endCxn id="5" idx="1"/>
          </p:cNvCxnSpPr>
          <p:nvPr/>
        </p:nvCxnSpPr>
        <p:spPr>
          <a:xfrm flipV="1">
            <a:off x="2150142" y="1813156"/>
            <a:ext cx="784213" cy="505775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1671947" y="2318931"/>
            <a:ext cx="95638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AT&amp;T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734349" y="2351705"/>
            <a:ext cx="95638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APNIC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004401" y="3355457"/>
            <a:ext cx="1101756" cy="44308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AS7018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307632" y="3360300"/>
            <a:ext cx="132179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TELSTRA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5772585" y="3355457"/>
            <a:ext cx="95638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JPNIC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809542" y="4395487"/>
            <a:ext cx="956389" cy="443088"/>
          </a:xfrm>
          <a:prstGeom prst="roundRect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SONY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837141" y="4652687"/>
            <a:ext cx="1101756" cy="44308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AS1221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764897" y="5434063"/>
            <a:ext cx="1101756" cy="44308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AS2527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cxnSp>
        <p:nvCxnSpPr>
          <p:cNvPr id="18" name="直线连接符 17"/>
          <p:cNvCxnSpPr>
            <a:stCxn id="9" idx="0"/>
            <a:endCxn id="5" idx="3"/>
          </p:cNvCxnSpPr>
          <p:nvPr/>
        </p:nvCxnSpPr>
        <p:spPr>
          <a:xfrm flipH="1" flipV="1">
            <a:off x="3890744" y="1813156"/>
            <a:ext cx="1321800" cy="538549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/>
          <p:cNvCxnSpPr>
            <a:stCxn id="10" idx="0"/>
            <a:endCxn id="8" idx="2"/>
          </p:cNvCxnSpPr>
          <p:nvPr/>
        </p:nvCxnSpPr>
        <p:spPr>
          <a:xfrm flipV="1">
            <a:off x="1555279" y="2762019"/>
            <a:ext cx="594863" cy="593438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/>
          <p:cNvCxnSpPr>
            <a:stCxn id="11" idx="0"/>
            <a:endCxn id="9" idx="1"/>
          </p:cNvCxnSpPr>
          <p:nvPr/>
        </p:nvCxnSpPr>
        <p:spPr>
          <a:xfrm flipV="1">
            <a:off x="3968532" y="2573249"/>
            <a:ext cx="765817" cy="787051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/>
          <p:cNvCxnSpPr>
            <a:stCxn id="12" idx="0"/>
            <a:endCxn id="9" idx="3"/>
          </p:cNvCxnSpPr>
          <p:nvPr/>
        </p:nvCxnSpPr>
        <p:spPr>
          <a:xfrm flipH="1" flipV="1">
            <a:off x="5690738" y="2573249"/>
            <a:ext cx="560042" cy="782208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/>
          <p:cNvCxnSpPr>
            <a:stCxn id="13" idx="0"/>
            <a:endCxn id="12" idx="2"/>
          </p:cNvCxnSpPr>
          <p:nvPr/>
        </p:nvCxnSpPr>
        <p:spPr>
          <a:xfrm flipH="1" flipV="1">
            <a:off x="6250780" y="3798545"/>
            <a:ext cx="36957" cy="596942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/>
          <p:cNvCxnSpPr>
            <a:stCxn id="15" idx="0"/>
            <a:endCxn id="13" idx="2"/>
          </p:cNvCxnSpPr>
          <p:nvPr/>
        </p:nvCxnSpPr>
        <p:spPr>
          <a:xfrm flipH="1" flipV="1">
            <a:off x="6287737" y="4838575"/>
            <a:ext cx="28038" cy="595488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37"/>
          <p:cNvCxnSpPr>
            <a:stCxn id="14" idx="0"/>
            <a:endCxn id="11" idx="2"/>
          </p:cNvCxnSpPr>
          <p:nvPr/>
        </p:nvCxnSpPr>
        <p:spPr>
          <a:xfrm flipV="1">
            <a:off x="3388019" y="3803388"/>
            <a:ext cx="580513" cy="849299"/>
          </a:xfrm>
          <a:prstGeom prst="line">
            <a:avLst/>
          </a:prstGeom>
          <a:ln w="76200" cmpd="sng">
            <a:solidFill>
              <a:srgbClr val="0080FF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圆角矩形 40"/>
          <p:cNvSpPr/>
          <p:nvPr/>
        </p:nvSpPr>
        <p:spPr>
          <a:xfrm>
            <a:off x="148063" y="2335717"/>
            <a:ext cx="145544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12.0.0.0/8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485678" y="3860354"/>
            <a:ext cx="145544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12.0.0.0/8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5801168" y="2285074"/>
            <a:ext cx="145544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210.0.0.0/7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3163020" y="2307073"/>
            <a:ext cx="145544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202.0.0.0/7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2354833" y="5167800"/>
            <a:ext cx="213501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202.12.128.0/18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5248266" y="5941451"/>
            <a:ext cx="213501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211.120.132.0/22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6795431" y="3360300"/>
            <a:ext cx="1850182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211.120.0.0/12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2834551" y="3867688"/>
            <a:ext cx="2135017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202.12.128.0/18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6818277" y="4440206"/>
            <a:ext cx="2173985" cy="443088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Black"/>
                <a:cs typeface="Arial Black"/>
              </a:rPr>
              <a:t>211.120.132.0/22</a:t>
            </a:r>
            <a:endParaRPr kumimoji="1" lang="zh-CN" altLang="en-US" sz="1600" dirty="0">
              <a:latin typeface="Arial Black"/>
              <a:cs typeface="Arial Black"/>
            </a:endParaRPr>
          </a:p>
        </p:txBody>
      </p:sp>
      <p:sp>
        <p:nvSpPr>
          <p:cNvPr id="50" name="圆角矩形标注 49"/>
          <p:cNvSpPr/>
          <p:nvPr/>
        </p:nvSpPr>
        <p:spPr>
          <a:xfrm>
            <a:off x="5315248" y="1024922"/>
            <a:ext cx="2068035" cy="1009778"/>
          </a:xfrm>
          <a:prstGeom prst="wedgeRoundRectCallout">
            <a:avLst>
              <a:gd name="adj1" fmla="val -49596"/>
              <a:gd name="adj2" fmla="val 76975"/>
              <a:gd name="adj3" fmla="val 16667"/>
            </a:avLst>
          </a:prstGeom>
          <a:noFill/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RIRs:	APNIC</a:t>
            </a:r>
          </a:p>
          <a:p>
            <a:r>
              <a:rPr kumimoji="1" lang="en-US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RIPE		</a:t>
            </a:r>
            <a:r>
              <a:rPr kumimoji="1" lang="en-US" altLang="zh-CN" sz="1600" dirty="0" err="1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AfriNIC</a:t>
            </a:r>
            <a:endParaRPr kumimoji="1" lang="en-US" altLang="zh-CN" sz="16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en-US" altLang="zh-CN" sz="16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ARIN	LACNIC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277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en-US" dirty="0"/>
              <a:t>路径向量(</a:t>
            </a:r>
            <a:r>
              <a:rPr kumimoji="1" lang="en-US" altLang="zh-CN" dirty="0"/>
              <a:t>Path-Vector</a:t>
            </a:r>
            <a:r>
              <a:rPr kumimoji="1" lang="en-US" altLang="en-US" dirty="0"/>
              <a:t>)路由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31333"/>
            <a:ext cx="8229600" cy="3073462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>
                <a:solidFill>
                  <a:srgbClr val="3366FF"/>
                </a:solidFill>
              </a:rPr>
              <a:t>思路：节点避免一条路径重复经过自己</a:t>
            </a:r>
            <a:endParaRPr kumimoji="1" lang="en-US" altLang="zh-CN" sz="2000" dirty="0">
              <a:solidFill>
                <a:srgbClr val="3366FF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/>
              <a:t>路径向量：距离向量中添加通往目标的完整路径</a:t>
            </a:r>
            <a:endParaRPr kumimoji="1" lang="en-US" altLang="zh-CN" sz="2000" dirty="0"/>
          </a:p>
          <a:p>
            <a:pPr>
              <a:lnSpc>
                <a:spcPct val="150000"/>
              </a:lnSpc>
            </a:pPr>
            <a:r>
              <a:rPr kumimoji="1" lang="zh-CN" altLang="en-US" sz="2000" dirty="0"/>
              <a:t>每个节点基于邻居的路径向量计算自己的路径向量</a:t>
            </a:r>
            <a:endParaRPr kumimoji="1" lang="en-US" altLang="zh-CN" sz="2000" dirty="0"/>
          </a:p>
          <a:p>
            <a:pPr lvl="1">
              <a:lnSpc>
                <a:spcPct val="150000"/>
              </a:lnSpc>
            </a:pPr>
            <a:r>
              <a:rPr kumimoji="1" lang="zh-CN" altLang="en-US" sz="1800" dirty="0"/>
              <a:t>基于</a:t>
            </a:r>
            <a:r>
              <a:rPr kumimoji="1" lang="en-US" altLang="zh-CN" sz="1800" dirty="0"/>
              <a:t>Bellman-ford</a:t>
            </a:r>
            <a:r>
              <a:rPr kumimoji="1" lang="zh-CN" altLang="en-US" sz="1800" dirty="0"/>
              <a:t>算法</a:t>
            </a:r>
            <a:r>
              <a:rPr kumimoji="1" lang="zh-CN" altLang="zh-CN" sz="1800" dirty="0"/>
              <a:t>，</a:t>
            </a:r>
            <a:r>
              <a:rPr kumimoji="1" lang="zh-CN" altLang="en-US" sz="1800" dirty="0"/>
              <a:t>迭代计算直至收敛</a:t>
            </a:r>
            <a:endParaRPr kumimoji="1" lang="en-US" altLang="zh-CN" sz="1800" dirty="0"/>
          </a:p>
          <a:p>
            <a:pPr lvl="1">
              <a:lnSpc>
                <a:spcPct val="150000"/>
              </a:lnSpc>
            </a:pPr>
            <a:r>
              <a:rPr kumimoji="1" lang="zh-CN" altLang="en-US" sz="1800" dirty="0"/>
              <a:t>若采用一条路径，则将自己的添加在新路径上</a:t>
            </a:r>
            <a:endParaRPr kumimoji="1" lang="en-US" altLang="zh-CN" sz="1800" dirty="0"/>
          </a:p>
          <a:p>
            <a:pPr lvl="1">
              <a:lnSpc>
                <a:spcPct val="150000"/>
              </a:lnSpc>
            </a:pPr>
            <a:r>
              <a:rPr kumimoji="1" lang="zh-CN" altLang="en-US" sz="1800" dirty="0"/>
              <a:t>当发现来自邻居的路径中包括自己时，舍弃该路径</a:t>
            </a:r>
            <a:r>
              <a:rPr kumimoji="1" lang="zh-CN" altLang="zh-CN" sz="1800" dirty="0"/>
              <a:t>，</a:t>
            </a:r>
            <a:r>
              <a:rPr kumimoji="1" lang="zh-CN" altLang="en-US" sz="1800" dirty="0"/>
              <a:t>避免回路</a:t>
            </a:r>
            <a:endParaRPr kumimoji="1" lang="en-US" altLang="zh-CN" sz="18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13</a:t>
            </a:fld>
            <a:endParaRPr kumimoji="1" lang="zh-CN" altLang="en-US" dirty="0"/>
          </a:p>
        </p:txBody>
      </p:sp>
      <p:grpSp>
        <p:nvGrpSpPr>
          <p:cNvPr id="22" name="组 21"/>
          <p:cNvGrpSpPr/>
          <p:nvPr/>
        </p:nvGrpSpPr>
        <p:grpSpPr>
          <a:xfrm>
            <a:off x="2251708" y="4524782"/>
            <a:ext cx="4640584" cy="1612214"/>
            <a:chOff x="1530254" y="1761834"/>
            <a:chExt cx="5318768" cy="1847826"/>
          </a:xfrm>
        </p:grpSpPr>
        <p:sp>
          <p:nvSpPr>
            <p:cNvPr id="23" name="圆角矩形 22"/>
            <p:cNvSpPr/>
            <p:nvPr/>
          </p:nvSpPr>
          <p:spPr>
            <a:xfrm>
              <a:off x="1530254" y="2383074"/>
              <a:ext cx="605347" cy="605347"/>
            </a:xfrm>
            <a:prstGeom prst="roundRect">
              <a:avLst/>
            </a:prstGeom>
            <a:solidFill>
              <a:srgbClr val="008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>
                  <a:latin typeface="Arial Black"/>
                  <a:cs typeface="Arial Black"/>
                </a:rPr>
                <a:t>A</a:t>
              </a:r>
              <a:endParaRPr kumimoji="1" lang="zh-CN" altLang="en-US" sz="2000" dirty="0">
                <a:latin typeface="Arial Black"/>
                <a:cs typeface="Arial Black"/>
              </a:endParaRP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6243675" y="2383074"/>
              <a:ext cx="605347" cy="605347"/>
            </a:xfrm>
            <a:prstGeom prst="roundRect">
              <a:avLst/>
            </a:prstGeom>
            <a:solidFill>
              <a:srgbClr val="008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>
                  <a:latin typeface="Arial Black"/>
                  <a:cs typeface="Arial Black"/>
                </a:rPr>
                <a:t>F</a:t>
              </a:r>
              <a:endParaRPr kumimoji="1" lang="zh-CN" altLang="en-US" sz="2000" dirty="0">
                <a:latin typeface="Arial Black"/>
                <a:cs typeface="Arial Black"/>
              </a:endParaRP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3101394" y="1761834"/>
              <a:ext cx="605347" cy="605347"/>
            </a:xfrm>
            <a:prstGeom prst="roundRect">
              <a:avLst/>
            </a:prstGeom>
            <a:solidFill>
              <a:srgbClr val="008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>
                  <a:latin typeface="Arial Black"/>
                  <a:cs typeface="Arial Black"/>
                </a:rPr>
                <a:t>B</a:t>
              </a:r>
              <a:endParaRPr kumimoji="1" lang="zh-CN" altLang="en-US" sz="2000" dirty="0">
                <a:latin typeface="Arial Black"/>
                <a:cs typeface="Arial Black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4672534" y="1761834"/>
              <a:ext cx="605347" cy="605347"/>
            </a:xfrm>
            <a:prstGeom prst="roundRect">
              <a:avLst/>
            </a:prstGeom>
            <a:solidFill>
              <a:srgbClr val="008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>
                  <a:latin typeface="Arial Black"/>
                  <a:cs typeface="Arial Black"/>
                </a:rPr>
                <a:t>C</a:t>
              </a:r>
              <a:endParaRPr kumimoji="1" lang="zh-CN" altLang="en-US" sz="2000" dirty="0">
                <a:latin typeface="Arial Black"/>
                <a:cs typeface="Arial Black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3101394" y="3004313"/>
              <a:ext cx="605347" cy="605347"/>
            </a:xfrm>
            <a:prstGeom prst="roundRect">
              <a:avLst/>
            </a:prstGeom>
            <a:solidFill>
              <a:srgbClr val="008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>
                  <a:latin typeface="Arial Black"/>
                  <a:cs typeface="Arial Black"/>
                </a:rPr>
                <a:t>D</a:t>
              </a:r>
              <a:endParaRPr kumimoji="1" lang="zh-CN" altLang="en-US" sz="2000" dirty="0">
                <a:latin typeface="Arial Black"/>
                <a:cs typeface="Arial Black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4672534" y="3004313"/>
              <a:ext cx="605347" cy="605347"/>
            </a:xfrm>
            <a:prstGeom prst="roundRect">
              <a:avLst/>
            </a:prstGeom>
            <a:solidFill>
              <a:srgbClr val="008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>
                  <a:latin typeface="Arial Black"/>
                  <a:cs typeface="Arial Black"/>
                </a:rPr>
                <a:t>E</a:t>
              </a:r>
              <a:endParaRPr kumimoji="1" lang="zh-CN" altLang="en-US" sz="2000" dirty="0">
                <a:latin typeface="Arial Black"/>
                <a:cs typeface="Arial Black"/>
              </a:endParaRPr>
            </a:p>
          </p:txBody>
        </p:sp>
        <p:cxnSp>
          <p:nvCxnSpPr>
            <p:cNvPr id="29" name="直线连接符 28"/>
            <p:cNvCxnSpPr>
              <a:stCxn id="23" idx="3"/>
              <a:endCxn id="25" idx="1"/>
            </p:cNvCxnSpPr>
            <p:nvPr/>
          </p:nvCxnSpPr>
          <p:spPr>
            <a:xfrm flipV="1">
              <a:off x="2135601" y="2064508"/>
              <a:ext cx="965793" cy="621240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线连接符 29"/>
            <p:cNvCxnSpPr>
              <a:stCxn id="23" idx="3"/>
              <a:endCxn id="27" idx="1"/>
            </p:cNvCxnSpPr>
            <p:nvPr/>
          </p:nvCxnSpPr>
          <p:spPr>
            <a:xfrm>
              <a:off x="2135601" y="2685748"/>
              <a:ext cx="965793" cy="621239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连接符 32"/>
            <p:cNvCxnSpPr>
              <a:stCxn id="25" idx="3"/>
              <a:endCxn id="26" idx="1"/>
            </p:cNvCxnSpPr>
            <p:nvPr/>
          </p:nvCxnSpPr>
          <p:spPr>
            <a:xfrm>
              <a:off x="3706741" y="2064508"/>
              <a:ext cx="965793" cy="0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连接符 33"/>
            <p:cNvCxnSpPr>
              <a:stCxn id="27" idx="3"/>
              <a:endCxn id="28" idx="1"/>
            </p:cNvCxnSpPr>
            <p:nvPr/>
          </p:nvCxnSpPr>
          <p:spPr>
            <a:xfrm>
              <a:off x="3706741" y="3306987"/>
              <a:ext cx="965793" cy="0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连接符 34"/>
            <p:cNvCxnSpPr>
              <a:stCxn id="26" idx="3"/>
              <a:endCxn id="24" idx="1"/>
            </p:cNvCxnSpPr>
            <p:nvPr/>
          </p:nvCxnSpPr>
          <p:spPr>
            <a:xfrm>
              <a:off x="5277881" y="2064508"/>
              <a:ext cx="965794" cy="621240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连接符 35"/>
            <p:cNvCxnSpPr>
              <a:stCxn id="28" idx="3"/>
              <a:endCxn id="24" idx="1"/>
            </p:cNvCxnSpPr>
            <p:nvPr/>
          </p:nvCxnSpPr>
          <p:spPr>
            <a:xfrm flipV="1">
              <a:off x="5277881" y="2685748"/>
              <a:ext cx="965794" cy="621239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连接符 36"/>
            <p:cNvCxnSpPr>
              <a:stCxn id="26" idx="2"/>
              <a:endCxn id="28" idx="0"/>
            </p:cNvCxnSpPr>
            <p:nvPr/>
          </p:nvCxnSpPr>
          <p:spPr>
            <a:xfrm>
              <a:off x="4975208" y="2367181"/>
              <a:ext cx="0" cy="637132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连接符 37"/>
            <p:cNvCxnSpPr>
              <a:stCxn id="25" idx="2"/>
              <a:endCxn id="27" idx="0"/>
            </p:cNvCxnSpPr>
            <p:nvPr/>
          </p:nvCxnSpPr>
          <p:spPr>
            <a:xfrm>
              <a:off x="3404068" y="2367181"/>
              <a:ext cx="0" cy="637132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连接符 38"/>
            <p:cNvCxnSpPr>
              <a:stCxn id="26" idx="1"/>
              <a:endCxn id="27" idx="3"/>
            </p:cNvCxnSpPr>
            <p:nvPr/>
          </p:nvCxnSpPr>
          <p:spPr>
            <a:xfrm flipH="1">
              <a:off x="3706741" y="2064508"/>
              <a:ext cx="965793" cy="1242479"/>
            </a:xfrm>
            <a:prstGeom prst="line">
              <a:avLst/>
            </a:prstGeom>
            <a:ln w="57150" cmpd="sng">
              <a:solidFill>
                <a:srgbClr val="008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1" name="表格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252755"/>
              </p:ext>
            </p:extLst>
          </p:nvPr>
        </p:nvGraphicFramePr>
        <p:xfrm>
          <a:off x="7033768" y="5164881"/>
          <a:ext cx="955687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8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2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0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2" name="表格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392811"/>
              </p:ext>
            </p:extLst>
          </p:nvPr>
        </p:nvGraphicFramePr>
        <p:xfrm>
          <a:off x="5597512" y="4387068"/>
          <a:ext cx="1294779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3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1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3" name="表格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353872"/>
              </p:ext>
            </p:extLst>
          </p:nvPr>
        </p:nvGraphicFramePr>
        <p:xfrm>
          <a:off x="5578201" y="5999452"/>
          <a:ext cx="1294779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3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1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E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5" name="表格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147978"/>
              </p:ext>
            </p:extLst>
          </p:nvPr>
        </p:nvGraphicFramePr>
        <p:xfrm>
          <a:off x="7036083" y="5155651"/>
          <a:ext cx="955687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8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2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0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6" name="表格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406465"/>
              </p:ext>
            </p:extLst>
          </p:nvPr>
        </p:nvGraphicFramePr>
        <p:xfrm>
          <a:off x="7038398" y="5157966"/>
          <a:ext cx="955687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8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2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0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7" name="表格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645445"/>
              </p:ext>
            </p:extLst>
          </p:nvPr>
        </p:nvGraphicFramePr>
        <p:xfrm>
          <a:off x="5597513" y="4387282"/>
          <a:ext cx="1294779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3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1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8" name="表格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973805"/>
              </p:ext>
            </p:extLst>
          </p:nvPr>
        </p:nvGraphicFramePr>
        <p:xfrm>
          <a:off x="3082922" y="4157377"/>
          <a:ext cx="1604538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6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64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2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B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9" name="表格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414689"/>
              </p:ext>
            </p:extLst>
          </p:nvPr>
        </p:nvGraphicFramePr>
        <p:xfrm>
          <a:off x="3082922" y="6198036"/>
          <a:ext cx="1604538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6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64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2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D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0" name="表格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626599"/>
              </p:ext>
            </p:extLst>
          </p:nvPr>
        </p:nvGraphicFramePr>
        <p:xfrm>
          <a:off x="5599828" y="4389597"/>
          <a:ext cx="1294779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3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1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1" name="表格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160251"/>
              </p:ext>
            </p:extLst>
          </p:nvPr>
        </p:nvGraphicFramePr>
        <p:xfrm>
          <a:off x="5580516" y="6001767"/>
          <a:ext cx="1294779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3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1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E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2" name="表格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465119"/>
              </p:ext>
            </p:extLst>
          </p:nvPr>
        </p:nvGraphicFramePr>
        <p:xfrm>
          <a:off x="5602143" y="4391912"/>
          <a:ext cx="1294779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3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1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3" name="表格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207723"/>
              </p:ext>
            </p:extLst>
          </p:nvPr>
        </p:nvGraphicFramePr>
        <p:xfrm>
          <a:off x="5582831" y="6004082"/>
          <a:ext cx="1294779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3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1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E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4" name="表格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126157"/>
              </p:ext>
            </p:extLst>
          </p:nvPr>
        </p:nvGraphicFramePr>
        <p:xfrm>
          <a:off x="3085237" y="4159692"/>
          <a:ext cx="1604538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6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64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2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B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6" name="表格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101019"/>
              </p:ext>
            </p:extLst>
          </p:nvPr>
        </p:nvGraphicFramePr>
        <p:xfrm>
          <a:off x="352722" y="5662389"/>
          <a:ext cx="2216016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8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5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3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3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3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3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A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B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7" name="表格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844763"/>
              </p:ext>
            </p:extLst>
          </p:nvPr>
        </p:nvGraphicFramePr>
        <p:xfrm>
          <a:off x="3080656" y="4155133"/>
          <a:ext cx="1604538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6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64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2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B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8" name="表格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74963"/>
              </p:ext>
            </p:extLst>
          </p:nvPr>
        </p:nvGraphicFramePr>
        <p:xfrm>
          <a:off x="3078341" y="6193477"/>
          <a:ext cx="1604538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6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64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2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D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9" name="表格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795724"/>
              </p:ext>
            </p:extLst>
          </p:nvPr>
        </p:nvGraphicFramePr>
        <p:xfrm>
          <a:off x="3075520" y="6190656"/>
          <a:ext cx="1604538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6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64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2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D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0" name="表格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053979"/>
              </p:ext>
            </p:extLst>
          </p:nvPr>
        </p:nvGraphicFramePr>
        <p:xfrm>
          <a:off x="3086810" y="6187835"/>
          <a:ext cx="1604538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6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64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2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D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1" name="表格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930766"/>
              </p:ext>
            </p:extLst>
          </p:nvPr>
        </p:nvGraphicFramePr>
        <p:xfrm>
          <a:off x="3083989" y="6199125"/>
          <a:ext cx="1604538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6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64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2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D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2" name="表格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567161"/>
              </p:ext>
            </p:extLst>
          </p:nvPr>
        </p:nvGraphicFramePr>
        <p:xfrm>
          <a:off x="349901" y="5659568"/>
          <a:ext cx="2216016" cy="298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8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5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3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3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3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8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dirty="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3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25A2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A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B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C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/>
                          <a:ea typeface="微软雅黑"/>
                          <a:cs typeface="微软雅黑"/>
                        </a:rPr>
                        <a:t>F</a:t>
                      </a:r>
                      <a:endParaRPr lang="zh-CN" altLang="en-US" sz="1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73522" marR="73522" marT="36761" marB="36761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kumimoji="1" lang="en-US" altLang="zh-CN"/>
              <a:t>HIT ComNet-II</a:t>
            </a:r>
            <a:endParaRPr kumimoji="1"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657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96296E-6 L -0.1559 -0.10903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95" y="-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85185E-6 L -0.15799 0.12477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99" y="6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22222E-6 L -0.25886 -0.03218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1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22222E-6 L -0.24167 0.26111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83" y="1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85185E-6 L -0.1033 0.15417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4" y="7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1 0.00185 L -0.09149 -0.17593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33" y="-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19 0.00139 L -0.27431 -0.03102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65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00093 L -0.26605 0.21999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59" y="109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162 L -0.01736 0.16562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0" y="81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 -0.00162 L 0.17277 -0.00301 " pathEditMode="relative" rAng="0" ptsTypes="AA">
                                      <p:cBhvr>
                                        <p:cTn id="141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88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000"/>
                            </p:stCondLst>
                            <p:childTnLst>
                              <p:par>
                                <p:cTn id="1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000"/>
                            </p:stCondLst>
                            <p:childTnLst>
                              <p:par>
                                <p:cTn id="1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81481E-6 L 0.09462 -0.20371 " pathEditMode="relative" rAng="0" ptsTypes="AA">
                                      <p:cBhvr>
                                        <p:cTn id="149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-10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000"/>
                            </p:stCondLst>
                            <p:childTnLst>
                              <p:par>
                                <p:cTn id="15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4000"/>
                            </p:stCondLst>
                            <p:childTnLst>
                              <p:par>
                                <p:cTn id="1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1759 L 0.03159 -0.21875 " pathEditMode="relative" rAng="0" ptsTypes="AA">
                                      <p:cBhvr>
                                        <p:cTn id="157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8" y="-1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6000"/>
                            </p:stCondLst>
                            <p:childTnLst>
                              <p:par>
                                <p:cTn id="15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6000"/>
                            </p:stCondLst>
                            <p:childTnLst>
                              <p:par>
                                <p:cTn id="1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49 -0.00278 L -0.09236 -0.11852 " pathEditMode="relative" rAng="0" ptsTypes="AA">
                                      <p:cBhvr>
                                        <p:cTn id="165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51" y="-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8000"/>
                            </p:stCondLst>
                            <p:childTnLst>
                              <p:par>
                                <p:cTn id="16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8000"/>
                            </p:stCondLst>
                            <p:childTnLst>
                              <p:par>
                                <p:cTn id="1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0116 L 0.1728 0.02039 " pathEditMode="relative" rAng="0" ptsTypes="AA">
                                      <p:cBhvr>
                                        <p:cTn id="175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57" y="9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C13F04-8893-4A5B-B2E6-5661138AC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课堂问题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49C87F-5AFC-4F2E-844D-E4DB78748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  <a:r>
              <a:rPr lang="en-US" altLang="zh-CN" dirty="0"/>
              <a:t>1</a:t>
            </a:r>
            <a:r>
              <a:rPr lang="zh-CN" altLang="en-US" dirty="0"/>
              <a:t>：一个自治域网络若要接入互联网，是否一定需要被分配一个</a:t>
            </a:r>
            <a:r>
              <a:rPr lang="en-US" altLang="zh-CN" dirty="0"/>
              <a:t>AS</a:t>
            </a:r>
            <a:r>
              <a:rPr lang="zh-CN" altLang="en-US" dirty="0"/>
              <a:t>号？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问题</a:t>
            </a:r>
            <a:r>
              <a:rPr lang="en-US" altLang="zh-CN" dirty="0"/>
              <a:t>2</a:t>
            </a:r>
            <a:r>
              <a:rPr lang="zh-CN" altLang="en-US" dirty="0"/>
              <a:t>：在路径向量路由中，路径中</a:t>
            </a:r>
            <a:r>
              <a:rPr lang="en-US" altLang="zh-CN" dirty="0"/>
              <a:t>AS</a:t>
            </a:r>
            <a:r>
              <a:rPr lang="zh-CN" altLang="en-US" dirty="0"/>
              <a:t>的次序需要与实际路径相一致吗？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B677B9-5CB1-4F1C-AF32-FC21BB7E0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14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6622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基于策略</a:t>
            </a:r>
            <a:r>
              <a:rPr kumimoji="1" lang="en-US" altLang="zh-CN" dirty="0"/>
              <a:t>(Policy)</a:t>
            </a:r>
            <a:r>
              <a:rPr kumimoji="1" lang="zh-CN" altLang="en-US" dirty="0"/>
              <a:t>的域际路由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域际路由不只简单追求最短路径，更要实现策略</a:t>
            </a:r>
            <a:endParaRPr kumimoji="1" lang="en-US" altLang="zh-CN" dirty="0"/>
          </a:p>
          <a:p>
            <a:pPr lvl="1"/>
            <a:r>
              <a:rPr kumimoji="1" lang="zh-CN" altLang="en-US" dirty="0">
                <a:solidFill>
                  <a:srgbClr val="103154"/>
                </a:solidFill>
              </a:rPr>
              <a:t>教育网络不承载商业流量</a:t>
            </a:r>
            <a:endParaRPr kumimoji="1" lang="en-US" altLang="zh-CN" dirty="0">
              <a:solidFill>
                <a:srgbClr val="103154"/>
              </a:solidFill>
            </a:endParaRPr>
          </a:p>
          <a:p>
            <a:pPr lvl="1"/>
            <a:r>
              <a:rPr kumimoji="1" lang="zh-CN" altLang="en-US" dirty="0">
                <a:solidFill>
                  <a:srgbClr val="103154"/>
                </a:solidFill>
              </a:rPr>
              <a:t>国防部发出的流量不要经过特定国家</a:t>
            </a:r>
            <a:endParaRPr kumimoji="1" lang="en-US" altLang="zh-CN" dirty="0">
              <a:solidFill>
                <a:srgbClr val="103154"/>
              </a:solidFill>
            </a:endParaRPr>
          </a:p>
          <a:p>
            <a:pPr lvl="1"/>
            <a:r>
              <a:rPr kumimoji="1" lang="zh-CN" altLang="en-US" dirty="0">
                <a:solidFill>
                  <a:srgbClr val="103154"/>
                </a:solidFill>
              </a:rPr>
              <a:t>使用联通而不用电信，或相反</a:t>
            </a:r>
            <a:endParaRPr kumimoji="1" lang="en-US" altLang="zh-CN" dirty="0">
              <a:solidFill>
                <a:srgbClr val="103154"/>
              </a:solidFill>
            </a:endParaRPr>
          </a:p>
          <a:p>
            <a:pPr lvl="1"/>
            <a:r>
              <a:rPr kumimoji="1" lang="zh-CN" altLang="en-US" dirty="0">
                <a:solidFill>
                  <a:srgbClr val="103154"/>
                </a:solidFill>
              </a:rPr>
              <a:t>许多类似的例子</a:t>
            </a:r>
            <a:r>
              <a:rPr kumimoji="1" lang="en-US" altLang="zh-CN" dirty="0">
                <a:solidFill>
                  <a:srgbClr val="103154"/>
                </a:solidFill>
              </a:rPr>
              <a:t>……</a:t>
            </a:r>
          </a:p>
          <a:p>
            <a:endParaRPr kumimoji="1" lang="en-US" altLang="zh-CN" dirty="0">
              <a:solidFill>
                <a:srgbClr val="103154"/>
              </a:solidFill>
            </a:endParaRPr>
          </a:p>
          <a:p>
            <a:r>
              <a:rPr kumimoji="1" lang="zh-CN" altLang="en-US" dirty="0">
                <a:solidFill>
                  <a:srgbClr val="103154"/>
                </a:solidFill>
              </a:rPr>
              <a:t>如何满足不同</a:t>
            </a:r>
            <a:r>
              <a:rPr kumimoji="1" lang="en-US" altLang="zh-CN" dirty="0">
                <a:solidFill>
                  <a:srgbClr val="103154"/>
                </a:solidFill>
              </a:rPr>
              <a:t>AS</a:t>
            </a:r>
            <a:r>
              <a:rPr kumimoji="1" lang="zh-CN" altLang="en-US" dirty="0">
                <a:solidFill>
                  <a:srgbClr val="103154"/>
                </a:solidFill>
              </a:rPr>
              <a:t>间的策略需求？</a:t>
            </a:r>
            <a:endParaRPr kumimoji="1" lang="en-US" altLang="zh-CN" dirty="0">
              <a:solidFill>
                <a:srgbClr val="103154"/>
              </a:solidFill>
            </a:endParaRPr>
          </a:p>
          <a:p>
            <a:pPr lvl="1"/>
            <a:r>
              <a:rPr kumimoji="1" lang="zh-CN" altLang="en-US" dirty="0">
                <a:solidFill>
                  <a:srgbClr val="103154"/>
                </a:solidFill>
              </a:rPr>
              <a:t>策略是什么？</a:t>
            </a:r>
            <a:endParaRPr kumimoji="1" lang="en-US" altLang="zh-CN" dirty="0">
              <a:solidFill>
                <a:srgbClr val="103154"/>
              </a:solidFill>
            </a:endParaRPr>
          </a:p>
          <a:p>
            <a:pPr lvl="1"/>
            <a:r>
              <a:rPr kumimoji="1" lang="zh-CN" altLang="en-US" dirty="0">
                <a:solidFill>
                  <a:srgbClr val="103154"/>
                </a:solidFill>
              </a:rPr>
              <a:t>如何表达策略？</a:t>
            </a:r>
            <a:endParaRPr kumimoji="1" lang="en-US" altLang="zh-CN" dirty="0">
              <a:solidFill>
                <a:srgbClr val="103154"/>
              </a:solidFill>
            </a:endParaRPr>
          </a:p>
          <a:p>
            <a:pPr lvl="1"/>
            <a:r>
              <a:rPr kumimoji="1" lang="zh-CN" altLang="en-US" dirty="0">
                <a:solidFill>
                  <a:srgbClr val="103154"/>
                </a:solidFill>
              </a:rPr>
              <a:t>如何实现策略？</a:t>
            </a:r>
            <a:endParaRPr kumimoji="1" lang="en-US" altLang="zh-CN" dirty="0">
              <a:solidFill>
                <a:srgbClr val="103154"/>
              </a:solidFill>
            </a:endParaRPr>
          </a:p>
          <a:p>
            <a:pPr lvl="1"/>
            <a:r>
              <a:rPr kumimoji="1" lang="en-US" altLang="zh-CN" dirty="0">
                <a:solidFill>
                  <a:srgbClr val="103154"/>
                </a:solidFill>
              </a:rPr>
              <a:t>Internet</a:t>
            </a:r>
            <a:r>
              <a:rPr kumimoji="1" lang="zh-CN" altLang="en-US" dirty="0">
                <a:solidFill>
                  <a:srgbClr val="103154"/>
                </a:solidFill>
              </a:rPr>
              <a:t>还会连通吗？</a:t>
            </a:r>
            <a:endParaRPr kumimoji="1" lang="en-US" altLang="zh-CN" dirty="0">
              <a:solidFill>
                <a:srgbClr val="103154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228600" y="6350835"/>
            <a:ext cx="2895600" cy="365125"/>
          </a:xfrm>
        </p:spPr>
        <p:txBody>
          <a:bodyPr/>
          <a:lstStyle/>
          <a:p>
            <a:pPr algn="l"/>
            <a:r>
              <a:rPr kumimoji="1" lang="en-US" altLang="zh-CN" dirty="0"/>
              <a:t>HIT </a:t>
            </a:r>
            <a:r>
              <a:rPr kumimoji="1" lang="en-US" altLang="zh-CN" dirty="0" err="1"/>
              <a:t>ComNet</a:t>
            </a:r>
            <a:r>
              <a:rPr kumimoji="1" lang="en-US" altLang="zh-CN" dirty="0"/>
              <a:t>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15</a:t>
            </a:fld>
            <a:endParaRPr kumimoji="1"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338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一种商业策略模型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 sz="2000" dirty="0"/>
              <a:t>Transit</a:t>
            </a:r>
            <a:r>
              <a:rPr kumimoji="1" lang="zh-CN" altLang="en-US" sz="2000" dirty="0"/>
              <a:t>服务：一个</a:t>
            </a:r>
            <a:r>
              <a:rPr kumimoji="1" lang="en-US" altLang="zh-CN" sz="2000" dirty="0"/>
              <a:t>ISP</a:t>
            </a:r>
            <a:r>
              <a:rPr kumimoji="1" lang="zh-CN" altLang="en-US" sz="2000" dirty="0"/>
              <a:t>为一个客户网络提供接入</a:t>
            </a:r>
            <a:r>
              <a:rPr kumimoji="1" lang="en-US" altLang="zh-CN" sz="2000" dirty="0"/>
              <a:t>Internet</a:t>
            </a:r>
            <a:r>
              <a:rPr kumimoji="1" lang="zh-CN" altLang="en-US" sz="2000" dirty="0"/>
              <a:t>的服务，后者向前者付费</a:t>
            </a:r>
            <a:endParaRPr kumimoji="1" lang="en-US" altLang="zh-CN" sz="2000" dirty="0"/>
          </a:p>
          <a:p>
            <a:pPr>
              <a:lnSpc>
                <a:spcPct val="150000"/>
              </a:lnSpc>
            </a:pPr>
            <a:r>
              <a:rPr kumimoji="1" lang="zh-CN" altLang="en-US" sz="2000" dirty="0"/>
              <a:t>供应商</a:t>
            </a:r>
            <a:r>
              <a:rPr kumimoji="1" lang="en-US" altLang="zh-CN" sz="2000" dirty="0"/>
              <a:t>-</a:t>
            </a:r>
            <a:r>
              <a:rPr kumimoji="1" lang="zh-CN" altLang="en-US" sz="2000" dirty="0"/>
              <a:t>客户</a:t>
            </a:r>
            <a:r>
              <a:rPr kumimoji="1" lang="en-US" altLang="zh-CN" sz="2000" dirty="0"/>
              <a:t>(Provider-Customer, P2C)</a:t>
            </a:r>
            <a:r>
              <a:rPr kumimoji="1" lang="zh-CN" altLang="en-US" sz="2000" dirty="0"/>
              <a:t>：客户向供应商付费，供应商为客户提供传递</a:t>
            </a:r>
            <a:r>
              <a:rPr kumimoji="1" lang="en-US" altLang="zh-CN" sz="2000" dirty="0"/>
              <a:t>Transit</a:t>
            </a:r>
            <a:r>
              <a:rPr kumimoji="1" lang="zh-CN" altLang="en-US" sz="2000" dirty="0"/>
              <a:t>服务</a:t>
            </a:r>
            <a:endParaRPr kumimoji="1" lang="en-US" altLang="zh-CN" sz="2000" dirty="0"/>
          </a:p>
          <a:p>
            <a:pPr lvl="1">
              <a:lnSpc>
                <a:spcPct val="150000"/>
              </a:lnSpc>
            </a:pPr>
            <a:r>
              <a:rPr kumimoji="1" lang="zh-CN" altLang="en-US" sz="1800" dirty="0">
                <a:solidFill>
                  <a:srgbClr val="103154"/>
                </a:solidFill>
              </a:rPr>
              <a:t>客户不为供应商间传递流量</a:t>
            </a:r>
            <a:r>
              <a:rPr kumimoji="1" lang="en-US" altLang="zh-CN" sz="1800" dirty="0">
                <a:solidFill>
                  <a:srgbClr val="103154"/>
                </a:solidFill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kumimoji="1" lang="en-US" altLang="zh-CN" sz="1800" dirty="0">
                <a:solidFill>
                  <a:schemeClr val="accent1"/>
                </a:solidFill>
              </a:rPr>
              <a:t>P2C: \ C2P: /   </a:t>
            </a:r>
            <a:r>
              <a:rPr kumimoji="1" lang="zh-CN" altLang="en-US" sz="1800" dirty="0">
                <a:solidFill>
                  <a:schemeClr val="accent1"/>
                </a:solidFill>
              </a:rPr>
              <a:t>不允许</a:t>
            </a:r>
            <a:r>
              <a:rPr kumimoji="1" lang="en-US" altLang="zh-CN" sz="1800" dirty="0">
                <a:solidFill>
                  <a:schemeClr val="accent1"/>
                </a:solidFill>
              </a:rPr>
              <a:t> \/</a:t>
            </a:r>
            <a:r>
              <a:rPr kumimoji="1" lang="zh-CN" altLang="en-US" sz="1800" dirty="0">
                <a:solidFill>
                  <a:schemeClr val="accent1"/>
                </a:solidFill>
              </a:rPr>
              <a:t>   允许 </a:t>
            </a:r>
            <a:r>
              <a:rPr kumimoji="1" lang="en-US" altLang="zh-CN" sz="1800" dirty="0">
                <a:solidFill>
                  <a:schemeClr val="accent1"/>
                </a:solidFill>
              </a:rPr>
              <a:t>/\</a:t>
            </a: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03154"/>
                </a:solidFill>
              </a:rPr>
              <a:t>对等</a:t>
            </a:r>
            <a:r>
              <a:rPr kumimoji="1" lang="en-US" altLang="zh-CN" sz="2000" dirty="0">
                <a:solidFill>
                  <a:srgbClr val="103154"/>
                </a:solidFill>
              </a:rPr>
              <a:t>(Peer-Peer,</a:t>
            </a:r>
            <a:r>
              <a:rPr kumimoji="1" lang="zh-CN" altLang="en-US" sz="2000" dirty="0">
                <a:solidFill>
                  <a:srgbClr val="103154"/>
                </a:solidFill>
              </a:rPr>
              <a:t> </a:t>
            </a:r>
            <a:r>
              <a:rPr kumimoji="1" lang="en-US" altLang="zh-CN" sz="2000" dirty="0">
                <a:solidFill>
                  <a:srgbClr val="103154"/>
                </a:solidFill>
              </a:rPr>
              <a:t>P2P)</a:t>
            </a:r>
            <a:r>
              <a:rPr kumimoji="1" lang="zh-CN" altLang="en-US" sz="2000" dirty="0">
                <a:solidFill>
                  <a:srgbClr val="103154"/>
                </a:solidFill>
              </a:rPr>
              <a:t>：</a:t>
            </a:r>
            <a:r>
              <a:rPr kumimoji="1" lang="en-US" altLang="zh-CN" sz="2000" dirty="0">
                <a:solidFill>
                  <a:srgbClr val="103154"/>
                </a:solidFill>
              </a:rPr>
              <a:t>AS</a:t>
            </a:r>
            <a:r>
              <a:rPr kumimoji="1" lang="zh-CN" altLang="en-US" sz="2000" dirty="0">
                <a:solidFill>
                  <a:srgbClr val="103154"/>
                </a:solidFill>
              </a:rPr>
              <a:t>间相互</a:t>
            </a:r>
            <a:r>
              <a:rPr kumimoji="1" lang="en-US" altLang="zh-CN" sz="2000" dirty="0">
                <a:solidFill>
                  <a:srgbClr val="103154"/>
                </a:solidFill>
              </a:rPr>
              <a:t>(Peering)</a:t>
            </a:r>
            <a:r>
              <a:rPr kumimoji="1" lang="zh-CN" altLang="en-US" sz="2000" dirty="0">
                <a:solidFill>
                  <a:srgbClr val="103154"/>
                </a:solidFill>
              </a:rPr>
              <a:t>传递流量，互不付费</a:t>
            </a:r>
            <a:endParaRPr kumimoji="1" lang="en-US" altLang="zh-CN" sz="2000" dirty="0">
              <a:solidFill>
                <a:srgbClr val="103154"/>
              </a:solidFill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1800" dirty="0">
                <a:solidFill>
                  <a:srgbClr val="103154"/>
                </a:solidFill>
              </a:rPr>
              <a:t>不为各自的其他对等</a:t>
            </a:r>
            <a:r>
              <a:rPr kumimoji="1" lang="en-US" altLang="zh-CN" sz="1800" dirty="0">
                <a:solidFill>
                  <a:srgbClr val="103154"/>
                </a:solidFill>
              </a:rPr>
              <a:t>AS</a:t>
            </a:r>
            <a:r>
              <a:rPr kumimoji="1" lang="zh-CN" altLang="en-US" sz="1800" dirty="0">
                <a:solidFill>
                  <a:srgbClr val="103154"/>
                </a:solidFill>
              </a:rPr>
              <a:t>或供应商传递流量</a:t>
            </a:r>
            <a:endParaRPr kumimoji="1" lang="en-US" altLang="zh-CN" sz="1800" dirty="0">
              <a:solidFill>
                <a:srgbClr val="103154"/>
              </a:solidFill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sz="1800" dirty="0">
                <a:solidFill>
                  <a:srgbClr val="FF7F01"/>
                </a:solidFill>
              </a:rPr>
              <a:t>P2P: -   </a:t>
            </a:r>
            <a:r>
              <a:rPr kumimoji="1" lang="zh-CN" altLang="en-US" sz="1800" dirty="0">
                <a:solidFill>
                  <a:srgbClr val="FF7F01"/>
                </a:solidFill>
              </a:rPr>
              <a:t>不允许</a:t>
            </a:r>
            <a:r>
              <a:rPr kumimoji="1" lang="en-US" altLang="zh-CN" sz="1800" dirty="0">
                <a:solidFill>
                  <a:srgbClr val="FF7F01"/>
                </a:solidFill>
              </a:rPr>
              <a:t> \_  _/   --</a:t>
            </a:r>
            <a:r>
              <a:rPr kumimoji="1" lang="zh-CN" altLang="en-US" sz="1800" dirty="0">
                <a:solidFill>
                  <a:srgbClr val="FF7F01"/>
                </a:solidFill>
              </a:rPr>
              <a:t>  允许 </a:t>
            </a:r>
            <a:r>
              <a:rPr kumimoji="1" lang="en-US" altLang="zh-CN" sz="1800" dirty="0">
                <a:solidFill>
                  <a:srgbClr val="FF7F01"/>
                </a:solidFill>
              </a:rPr>
              <a:t>/-</a:t>
            </a:r>
            <a:r>
              <a:rPr kumimoji="1" lang="zh-CN" altLang="en-US" sz="1800" dirty="0">
                <a:solidFill>
                  <a:srgbClr val="FF7F01"/>
                </a:solidFill>
              </a:rPr>
              <a:t>   </a:t>
            </a:r>
            <a:r>
              <a:rPr kumimoji="1" lang="en-US" altLang="zh-CN" sz="1800" dirty="0">
                <a:solidFill>
                  <a:srgbClr val="FF7F01"/>
                </a:solidFill>
              </a:rPr>
              <a:t>-\</a:t>
            </a:r>
            <a:r>
              <a:rPr kumimoji="1" lang="zh-CN" altLang="en-US" sz="1800" dirty="0">
                <a:solidFill>
                  <a:srgbClr val="FF7F01"/>
                </a:solidFill>
              </a:rPr>
              <a:t> </a:t>
            </a:r>
            <a:endParaRPr kumimoji="1" lang="en-US" altLang="zh-CN" sz="1800" dirty="0">
              <a:solidFill>
                <a:srgbClr val="FF7F0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03154"/>
                </a:solidFill>
              </a:rPr>
              <a:t>路由策略一般表现为一种选路上的限制或偏好</a:t>
            </a:r>
            <a:endParaRPr kumimoji="1" lang="en-US" altLang="zh-CN" sz="2000" dirty="0">
              <a:solidFill>
                <a:srgbClr val="103154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228600" y="6356350"/>
            <a:ext cx="2895600" cy="365125"/>
          </a:xfrm>
        </p:spPr>
        <p:txBody>
          <a:bodyPr/>
          <a:lstStyle/>
          <a:p>
            <a:pPr algn="l"/>
            <a:r>
              <a:rPr kumimoji="1" lang="en-US" altLang="zh-CN" dirty="0"/>
              <a:t>HIT </a:t>
            </a:r>
            <a:r>
              <a:rPr kumimoji="1" lang="en-US" altLang="zh-CN" dirty="0" err="1"/>
              <a:t>ComNet</a:t>
            </a:r>
            <a:r>
              <a:rPr kumimoji="1" lang="en-US" altLang="zh-CN" dirty="0"/>
              <a:t>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16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2836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en-US" dirty="0"/>
              <a:t>无</a:t>
            </a:r>
            <a:r>
              <a:rPr kumimoji="1" lang="zh-CN" altLang="en-US" dirty="0"/>
              <a:t>谷</a:t>
            </a:r>
            <a:r>
              <a:rPr kumimoji="1" lang="en-US" altLang="zh-CN" dirty="0"/>
              <a:t>(Valley-free)</a:t>
            </a:r>
            <a:r>
              <a:rPr kumimoji="1" lang="zh-CN" altLang="en-US" dirty="0"/>
              <a:t>路径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81358"/>
            <a:ext cx="8229600" cy="1665797"/>
          </a:xfrm>
        </p:spPr>
        <p:txBody>
          <a:bodyPr/>
          <a:lstStyle/>
          <a:p>
            <a:r>
              <a:rPr kumimoji="1" lang="en-US" altLang="en-US" sz="2000" dirty="0"/>
              <a:t>无</a:t>
            </a:r>
            <a:r>
              <a:rPr kumimoji="1" lang="zh-CN" altLang="en-US" sz="2000" dirty="0"/>
              <a:t>谷：一条</a:t>
            </a:r>
            <a:r>
              <a:rPr kumimoji="1" lang="en-US" altLang="zh-CN" sz="2000" dirty="0"/>
              <a:t>AS</a:t>
            </a:r>
            <a:r>
              <a:rPr kumimoji="1" lang="zh-CN" altLang="en-US" sz="2000" dirty="0"/>
              <a:t>路径中在</a:t>
            </a:r>
            <a:r>
              <a:rPr kumimoji="1" lang="en-US" altLang="zh-CN" sz="2000" dirty="0"/>
              <a:t>P2C</a:t>
            </a:r>
            <a:r>
              <a:rPr kumimoji="1" lang="zh-CN" altLang="en-US" sz="2000" dirty="0"/>
              <a:t>或</a:t>
            </a:r>
            <a:r>
              <a:rPr kumimoji="1" lang="en-US" altLang="zh-CN" sz="2000" dirty="0"/>
              <a:t>P2P</a:t>
            </a:r>
            <a:r>
              <a:rPr kumimoji="1" lang="zh-CN" altLang="en-US" sz="2000" dirty="0"/>
              <a:t>之后不存在</a:t>
            </a:r>
            <a:r>
              <a:rPr kumimoji="1" lang="en-US" altLang="zh-CN" sz="2000" dirty="0"/>
              <a:t>C2P</a:t>
            </a:r>
            <a:r>
              <a:rPr kumimoji="1" lang="zh-CN" altLang="en-US" sz="2000" dirty="0"/>
              <a:t>或</a:t>
            </a:r>
            <a:r>
              <a:rPr kumimoji="1" lang="en-US" altLang="zh-CN" sz="2000" dirty="0"/>
              <a:t>P2P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89605" y="6356350"/>
            <a:ext cx="2895600" cy="365125"/>
          </a:xfrm>
        </p:spPr>
        <p:txBody>
          <a:bodyPr/>
          <a:lstStyle/>
          <a:p>
            <a:pPr algn="l"/>
            <a:r>
              <a:rPr kumimoji="1" lang="en-US" altLang="zh-CN" dirty="0"/>
              <a:t>HIT </a:t>
            </a:r>
            <a:r>
              <a:rPr kumimoji="1" lang="en-US" altLang="zh-CN" dirty="0" err="1"/>
              <a:t>ComNet</a:t>
            </a:r>
            <a:r>
              <a:rPr kumimoji="1" lang="en-US" altLang="zh-CN" dirty="0"/>
              <a:t>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17</a:t>
            </a:fld>
            <a:endParaRPr kumimoji="1" lang="zh-CN" altLang="en-US" dirty="0"/>
          </a:p>
        </p:txBody>
      </p:sp>
      <p:sp>
        <p:nvSpPr>
          <p:cNvPr id="106" name="内容占位符 2"/>
          <p:cNvSpPr txBox="1">
            <a:spLocks/>
          </p:cNvSpPr>
          <p:nvPr/>
        </p:nvSpPr>
        <p:spPr>
          <a:xfrm>
            <a:off x="189605" y="5922087"/>
            <a:ext cx="8229600" cy="7113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742950" indent="-28575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2pPr>
            <a:lvl3pPr marL="11430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3pPr>
            <a:lvl4pPr marL="16002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4pPr>
            <a:lvl5pPr marL="20574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000" dirty="0"/>
              <a:t>问题：从</a:t>
            </a:r>
            <a:r>
              <a:rPr kumimoji="1" lang="en-US" altLang="zh-CN" sz="2000" dirty="0"/>
              <a:t>AS0</a:t>
            </a:r>
            <a:r>
              <a:rPr kumimoji="1" lang="zh-CN" altLang="en-US" sz="2000" dirty="0"/>
              <a:t>到</a:t>
            </a:r>
            <a:r>
              <a:rPr kumimoji="1" lang="en-US" altLang="zh-CN" sz="2000" dirty="0"/>
              <a:t>AS1-9</a:t>
            </a:r>
            <a:r>
              <a:rPr kumimoji="1" lang="zh-CN" altLang="en-US" sz="2000" dirty="0"/>
              <a:t>中哪些路径是</a:t>
            </a:r>
            <a:r>
              <a:rPr kumimoji="1" lang="en-US" altLang="zh-CN" sz="2000" dirty="0"/>
              <a:t>valley-free</a:t>
            </a:r>
            <a:r>
              <a:rPr kumimoji="1" lang="zh-CN" altLang="en-US" sz="2000" dirty="0"/>
              <a:t>的</a:t>
            </a:r>
            <a:r>
              <a:rPr kumimoji="1" lang="en-US" altLang="zh-CN" sz="2000" dirty="0"/>
              <a:t>?</a:t>
            </a:r>
          </a:p>
        </p:txBody>
      </p:sp>
      <p:sp>
        <p:nvSpPr>
          <p:cNvPr id="107" name="乘 106"/>
          <p:cNvSpPr/>
          <p:nvPr/>
        </p:nvSpPr>
        <p:spPr>
          <a:xfrm>
            <a:off x="1953222" y="3625537"/>
            <a:ext cx="565623" cy="565623"/>
          </a:xfrm>
          <a:prstGeom prst="mathMultiply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>
              <a:latin typeface="Arial Black"/>
              <a:cs typeface="Arial Black"/>
            </a:endParaRPr>
          </a:p>
        </p:txBody>
      </p:sp>
      <p:sp>
        <p:nvSpPr>
          <p:cNvPr id="114" name="同心圆 113"/>
          <p:cNvSpPr/>
          <p:nvPr/>
        </p:nvSpPr>
        <p:spPr>
          <a:xfrm>
            <a:off x="4718216" y="5568850"/>
            <a:ext cx="459396" cy="459396"/>
          </a:xfrm>
          <a:prstGeom prst="donu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sp>
        <p:nvSpPr>
          <p:cNvPr id="115" name="同心圆 114"/>
          <p:cNvSpPr/>
          <p:nvPr/>
        </p:nvSpPr>
        <p:spPr>
          <a:xfrm>
            <a:off x="4704704" y="1768437"/>
            <a:ext cx="459396" cy="459396"/>
          </a:xfrm>
          <a:prstGeom prst="donu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sp>
        <p:nvSpPr>
          <p:cNvPr id="116" name="同心圆 115"/>
          <p:cNvSpPr/>
          <p:nvPr/>
        </p:nvSpPr>
        <p:spPr>
          <a:xfrm>
            <a:off x="1966734" y="2700992"/>
            <a:ext cx="459396" cy="459396"/>
          </a:xfrm>
          <a:prstGeom prst="donu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sp>
        <p:nvSpPr>
          <p:cNvPr id="117" name="同心圆 116"/>
          <p:cNvSpPr/>
          <p:nvPr/>
        </p:nvSpPr>
        <p:spPr>
          <a:xfrm>
            <a:off x="5523638" y="5093699"/>
            <a:ext cx="459396" cy="459396"/>
          </a:xfrm>
          <a:prstGeom prst="donu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sp>
        <p:nvSpPr>
          <p:cNvPr id="118" name="乘 117"/>
          <p:cNvSpPr/>
          <p:nvPr/>
        </p:nvSpPr>
        <p:spPr>
          <a:xfrm>
            <a:off x="6059051" y="2656032"/>
            <a:ext cx="565623" cy="565623"/>
          </a:xfrm>
          <a:prstGeom prst="mathMultiply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>
              <a:latin typeface="Arial Black"/>
              <a:cs typeface="Arial Black"/>
            </a:endParaRPr>
          </a:p>
        </p:txBody>
      </p:sp>
      <p:sp>
        <p:nvSpPr>
          <p:cNvPr id="119" name="乘 118"/>
          <p:cNvSpPr/>
          <p:nvPr/>
        </p:nvSpPr>
        <p:spPr>
          <a:xfrm>
            <a:off x="6826071" y="4044948"/>
            <a:ext cx="565623" cy="565623"/>
          </a:xfrm>
          <a:prstGeom prst="mathMultiply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>
              <a:latin typeface="Arial Black"/>
              <a:cs typeface="Arial Black"/>
            </a:endParaRPr>
          </a:p>
        </p:txBody>
      </p:sp>
      <p:sp>
        <p:nvSpPr>
          <p:cNvPr id="120" name="乘 119"/>
          <p:cNvSpPr/>
          <p:nvPr/>
        </p:nvSpPr>
        <p:spPr>
          <a:xfrm>
            <a:off x="2562924" y="4989717"/>
            <a:ext cx="565623" cy="565623"/>
          </a:xfrm>
          <a:prstGeom prst="mathMultiply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>
              <a:latin typeface="Arial Black"/>
              <a:cs typeface="Arial Black"/>
            </a:endParaRPr>
          </a:p>
        </p:txBody>
      </p:sp>
      <p:sp>
        <p:nvSpPr>
          <p:cNvPr id="121" name="同心圆 120"/>
          <p:cNvSpPr/>
          <p:nvPr/>
        </p:nvSpPr>
        <p:spPr>
          <a:xfrm>
            <a:off x="1202624" y="4150630"/>
            <a:ext cx="459396" cy="459396"/>
          </a:xfrm>
          <a:prstGeom prst="donut">
            <a:avLst/>
          </a:prstGeom>
          <a:solidFill>
            <a:srgbClr val="25A2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grpSp>
        <p:nvGrpSpPr>
          <p:cNvPr id="126" name="组 125"/>
          <p:cNvGrpSpPr/>
          <p:nvPr/>
        </p:nvGrpSpPr>
        <p:grpSpPr>
          <a:xfrm>
            <a:off x="1059046" y="1768437"/>
            <a:ext cx="6413720" cy="4243501"/>
            <a:chOff x="1059046" y="1768437"/>
            <a:chExt cx="6413720" cy="4243501"/>
          </a:xfrm>
        </p:grpSpPr>
        <p:grpSp>
          <p:nvGrpSpPr>
            <p:cNvPr id="108" name="组 107"/>
            <p:cNvGrpSpPr/>
            <p:nvPr/>
          </p:nvGrpSpPr>
          <p:grpSpPr>
            <a:xfrm>
              <a:off x="1059046" y="1768437"/>
              <a:ext cx="6413720" cy="4243501"/>
              <a:chOff x="1059046" y="1768437"/>
              <a:chExt cx="6413720" cy="4243501"/>
            </a:xfrm>
          </p:grpSpPr>
          <p:sp>
            <p:nvSpPr>
              <p:cNvPr id="57" name="圆角矩形 56"/>
              <p:cNvSpPr/>
              <p:nvPr/>
            </p:nvSpPr>
            <p:spPr>
              <a:xfrm>
                <a:off x="3931129" y="3668643"/>
                <a:ext cx="746551" cy="443088"/>
              </a:xfrm>
              <a:prstGeom prst="roundRect">
                <a:avLst/>
              </a:prstGeom>
              <a:solidFill>
                <a:srgbClr val="25A24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rial Black"/>
                  <a:cs typeface="Arial Black"/>
                </a:endParaRPr>
              </a:p>
            </p:txBody>
          </p:sp>
          <p:sp>
            <p:nvSpPr>
              <p:cNvPr id="58" name="圆角矩形 57"/>
              <p:cNvSpPr/>
              <p:nvPr/>
            </p:nvSpPr>
            <p:spPr>
              <a:xfrm>
                <a:off x="5380060" y="3669873"/>
                <a:ext cx="746551" cy="443088"/>
              </a:xfrm>
              <a:prstGeom prst="roundRect">
                <a:avLst/>
              </a:prstGeom>
              <a:solidFill>
                <a:srgbClr val="25A24E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>
                    <a:latin typeface="Arial Black"/>
                    <a:cs typeface="Arial Black"/>
                  </a:rPr>
                  <a:t>P2P</a:t>
                </a:r>
                <a:endParaRPr kumimoji="1" lang="zh-CN" altLang="en-US" sz="1600" dirty="0">
                  <a:latin typeface="Arial Black"/>
                  <a:cs typeface="Arial Black"/>
                </a:endParaRPr>
              </a:p>
            </p:txBody>
          </p:sp>
          <p:sp>
            <p:nvSpPr>
              <p:cNvPr id="59" name="圆角矩形 58"/>
              <p:cNvSpPr/>
              <p:nvPr/>
            </p:nvSpPr>
            <p:spPr>
              <a:xfrm>
                <a:off x="2458948" y="3669873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latin typeface="Arial Black"/>
                    <a:cs typeface="Arial Black"/>
                  </a:rPr>
                  <a:t>7</a:t>
                </a:r>
                <a:endParaRPr kumimoji="1" lang="zh-CN" altLang="en-US" dirty="0">
                  <a:latin typeface="Arial Black"/>
                  <a:cs typeface="Arial Black"/>
                </a:endParaRPr>
              </a:p>
            </p:txBody>
          </p:sp>
          <p:sp>
            <p:nvSpPr>
              <p:cNvPr id="60" name="圆角矩形 59"/>
              <p:cNvSpPr/>
              <p:nvPr/>
            </p:nvSpPr>
            <p:spPr>
              <a:xfrm>
                <a:off x="1059046" y="3669873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latin typeface="Arial Black"/>
                    <a:cs typeface="Arial Black"/>
                  </a:rPr>
                  <a:t>3</a:t>
                </a:r>
                <a:endParaRPr kumimoji="1" lang="zh-CN" altLang="en-US" dirty="0">
                  <a:latin typeface="Arial Black"/>
                  <a:cs typeface="Arial Black"/>
                </a:endParaRPr>
              </a:p>
            </p:txBody>
          </p:sp>
          <p:sp>
            <p:nvSpPr>
              <p:cNvPr id="61" name="圆角矩形 60"/>
              <p:cNvSpPr/>
              <p:nvPr/>
            </p:nvSpPr>
            <p:spPr>
              <a:xfrm>
                <a:off x="6726215" y="3669873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>
                    <a:latin typeface="Arial Black"/>
                    <a:cs typeface="Arial Black"/>
                  </a:rPr>
                  <a:t>5</a:t>
                </a:r>
                <a:endParaRPr kumimoji="1" lang="zh-CN" altLang="en-US" sz="1600" dirty="0">
                  <a:latin typeface="Arial Black"/>
                  <a:cs typeface="Arial Black"/>
                </a:endParaRPr>
              </a:p>
            </p:txBody>
          </p:sp>
          <p:sp>
            <p:nvSpPr>
              <p:cNvPr id="62" name="圆角矩形 61"/>
              <p:cNvSpPr/>
              <p:nvPr/>
            </p:nvSpPr>
            <p:spPr>
              <a:xfrm>
                <a:off x="3931129" y="4605544"/>
                <a:ext cx="746551" cy="443088"/>
              </a:xfrm>
              <a:prstGeom prst="roundRect">
                <a:avLst/>
              </a:prstGeom>
              <a:solidFill>
                <a:srgbClr val="25A24E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>
                    <a:latin typeface="Arial Black"/>
                    <a:cs typeface="Arial Black"/>
                  </a:rPr>
                  <a:t>P2C</a:t>
                </a:r>
                <a:endParaRPr kumimoji="1" lang="zh-CN" altLang="en-US" sz="1600" dirty="0">
                  <a:latin typeface="Arial Black"/>
                  <a:cs typeface="Arial Black"/>
                </a:endParaRPr>
              </a:p>
            </p:txBody>
          </p:sp>
          <p:sp>
            <p:nvSpPr>
              <p:cNvPr id="63" name="圆角矩形 62"/>
              <p:cNvSpPr/>
              <p:nvPr/>
            </p:nvSpPr>
            <p:spPr>
              <a:xfrm>
                <a:off x="3931129" y="5568850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>
                    <a:latin typeface="Arial Black"/>
                    <a:cs typeface="Arial Black"/>
                  </a:rPr>
                  <a:t>9</a:t>
                </a:r>
                <a:endParaRPr kumimoji="1" lang="zh-CN" altLang="en-US" sz="1600" dirty="0">
                  <a:latin typeface="Arial Black"/>
                  <a:cs typeface="Arial Black"/>
                </a:endParaRPr>
              </a:p>
            </p:txBody>
          </p:sp>
          <p:sp>
            <p:nvSpPr>
              <p:cNvPr id="64" name="圆角矩形 63"/>
              <p:cNvSpPr/>
              <p:nvPr/>
            </p:nvSpPr>
            <p:spPr>
              <a:xfrm>
                <a:off x="2477522" y="4605544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>
                    <a:latin typeface="Arial Black"/>
                    <a:cs typeface="Arial Black"/>
                  </a:rPr>
                  <a:t>8</a:t>
                </a:r>
                <a:endParaRPr kumimoji="1" lang="zh-CN" altLang="en-US" sz="1600" dirty="0">
                  <a:latin typeface="Arial Black"/>
                  <a:cs typeface="Arial Black"/>
                </a:endParaRPr>
              </a:p>
            </p:txBody>
          </p:sp>
          <p:sp>
            <p:nvSpPr>
              <p:cNvPr id="65" name="圆角矩形 64"/>
              <p:cNvSpPr/>
              <p:nvPr/>
            </p:nvSpPr>
            <p:spPr>
              <a:xfrm>
                <a:off x="2477522" y="2717300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>
                    <a:latin typeface="Arial Black"/>
                    <a:cs typeface="Arial Black"/>
                  </a:rPr>
                  <a:t>2</a:t>
                </a:r>
                <a:endParaRPr kumimoji="1" lang="zh-CN" altLang="en-US" sz="1600" dirty="0">
                  <a:latin typeface="Arial Black"/>
                  <a:cs typeface="Arial Black"/>
                </a:endParaRPr>
              </a:p>
            </p:txBody>
          </p:sp>
          <p:sp>
            <p:nvSpPr>
              <p:cNvPr id="66" name="圆角矩形 65"/>
              <p:cNvSpPr/>
              <p:nvPr/>
            </p:nvSpPr>
            <p:spPr>
              <a:xfrm>
                <a:off x="3931129" y="2717300"/>
                <a:ext cx="746551" cy="443088"/>
              </a:xfrm>
              <a:prstGeom prst="roundRect">
                <a:avLst/>
              </a:prstGeom>
              <a:solidFill>
                <a:srgbClr val="25A24E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>
                    <a:latin typeface="Arial Black"/>
                    <a:cs typeface="Arial Black"/>
                  </a:rPr>
                  <a:t>C2P</a:t>
                </a:r>
                <a:endParaRPr kumimoji="1" lang="zh-CN" altLang="en-US" sz="1600" dirty="0">
                  <a:latin typeface="Arial Black"/>
                  <a:cs typeface="Arial Black"/>
                </a:endParaRPr>
              </a:p>
            </p:txBody>
          </p:sp>
          <p:sp>
            <p:nvSpPr>
              <p:cNvPr id="67" name="圆角矩形 66"/>
              <p:cNvSpPr/>
              <p:nvPr/>
            </p:nvSpPr>
            <p:spPr>
              <a:xfrm>
                <a:off x="3931129" y="1768437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>
                    <a:latin typeface="Arial Black"/>
                    <a:cs typeface="Arial Black"/>
                  </a:rPr>
                  <a:t>1</a:t>
                </a:r>
                <a:endParaRPr kumimoji="1" lang="zh-CN" altLang="en-US" sz="1600" dirty="0">
                  <a:latin typeface="Arial Black"/>
                  <a:cs typeface="Arial Black"/>
                </a:endParaRPr>
              </a:p>
            </p:txBody>
          </p:sp>
          <p:sp>
            <p:nvSpPr>
              <p:cNvPr id="68" name="圆角矩形 67"/>
              <p:cNvSpPr/>
              <p:nvPr/>
            </p:nvSpPr>
            <p:spPr>
              <a:xfrm>
                <a:off x="5380060" y="2717300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>
                    <a:latin typeface="Arial Black"/>
                    <a:cs typeface="Arial Black"/>
                  </a:rPr>
                  <a:t>4</a:t>
                </a:r>
                <a:endParaRPr kumimoji="1" lang="zh-CN" altLang="en-US" sz="1600" dirty="0">
                  <a:latin typeface="Arial Black"/>
                  <a:cs typeface="Arial Black"/>
                </a:endParaRPr>
              </a:p>
            </p:txBody>
          </p:sp>
          <p:sp>
            <p:nvSpPr>
              <p:cNvPr id="69" name="圆角矩形 68"/>
              <p:cNvSpPr/>
              <p:nvPr/>
            </p:nvSpPr>
            <p:spPr>
              <a:xfrm>
                <a:off x="5380060" y="4605544"/>
                <a:ext cx="746551" cy="443088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>
                    <a:latin typeface="Arial Black"/>
                    <a:cs typeface="Arial Black"/>
                  </a:rPr>
                  <a:t>6</a:t>
                </a:r>
                <a:endParaRPr kumimoji="1" lang="zh-CN" altLang="en-US" sz="1600" dirty="0">
                  <a:latin typeface="Arial Black"/>
                  <a:cs typeface="Arial Black"/>
                </a:endParaRPr>
              </a:p>
            </p:txBody>
          </p:sp>
          <p:cxnSp>
            <p:nvCxnSpPr>
              <p:cNvPr id="70" name="直线连接符 69"/>
              <p:cNvCxnSpPr>
                <a:stCxn id="66" idx="2"/>
                <a:endCxn id="57" idx="0"/>
              </p:cNvCxnSpPr>
              <p:nvPr/>
            </p:nvCxnSpPr>
            <p:spPr>
              <a:xfrm>
                <a:off x="4304405" y="3160388"/>
                <a:ext cx="0" cy="508255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线连接符 72"/>
              <p:cNvCxnSpPr>
                <a:stCxn id="67" idx="2"/>
                <a:endCxn id="66" idx="0"/>
              </p:cNvCxnSpPr>
              <p:nvPr/>
            </p:nvCxnSpPr>
            <p:spPr>
              <a:xfrm>
                <a:off x="4304405" y="2211525"/>
                <a:ext cx="0" cy="505775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线连接符 75"/>
              <p:cNvCxnSpPr>
                <a:stCxn id="57" idx="2"/>
                <a:endCxn id="62" idx="0"/>
              </p:cNvCxnSpPr>
              <p:nvPr/>
            </p:nvCxnSpPr>
            <p:spPr>
              <a:xfrm>
                <a:off x="4304405" y="4111731"/>
                <a:ext cx="0" cy="493813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线连接符 78"/>
              <p:cNvCxnSpPr>
                <a:stCxn id="62" idx="2"/>
                <a:endCxn id="63" idx="0"/>
              </p:cNvCxnSpPr>
              <p:nvPr/>
            </p:nvCxnSpPr>
            <p:spPr>
              <a:xfrm>
                <a:off x="4304405" y="5048632"/>
                <a:ext cx="0" cy="520218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线连接符 81"/>
              <p:cNvCxnSpPr>
                <a:stCxn id="57" idx="3"/>
                <a:endCxn id="58" idx="1"/>
              </p:cNvCxnSpPr>
              <p:nvPr/>
            </p:nvCxnSpPr>
            <p:spPr>
              <a:xfrm>
                <a:off x="4677680" y="3890187"/>
                <a:ext cx="702380" cy="1230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线连接符 84"/>
              <p:cNvCxnSpPr>
                <a:stCxn id="58" idx="3"/>
                <a:endCxn id="61" idx="1"/>
              </p:cNvCxnSpPr>
              <p:nvPr/>
            </p:nvCxnSpPr>
            <p:spPr>
              <a:xfrm>
                <a:off x="6126611" y="3891417"/>
                <a:ext cx="599604" cy="0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线连接符 87"/>
              <p:cNvCxnSpPr>
                <a:stCxn id="65" idx="3"/>
                <a:endCxn id="66" idx="1"/>
              </p:cNvCxnSpPr>
              <p:nvPr/>
            </p:nvCxnSpPr>
            <p:spPr>
              <a:xfrm>
                <a:off x="3224073" y="2938844"/>
                <a:ext cx="707056" cy="0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线连接符 90"/>
              <p:cNvCxnSpPr>
                <a:stCxn id="68" idx="2"/>
                <a:endCxn id="58" idx="0"/>
              </p:cNvCxnSpPr>
              <p:nvPr/>
            </p:nvCxnSpPr>
            <p:spPr>
              <a:xfrm>
                <a:off x="5753336" y="3160388"/>
                <a:ext cx="0" cy="509485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线连接符 93"/>
              <p:cNvCxnSpPr>
                <a:stCxn id="58" idx="2"/>
                <a:endCxn id="69" idx="0"/>
              </p:cNvCxnSpPr>
              <p:nvPr/>
            </p:nvCxnSpPr>
            <p:spPr>
              <a:xfrm>
                <a:off x="5753336" y="4112961"/>
                <a:ext cx="0" cy="492583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线连接符 96"/>
              <p:cNvCxnSpPr>
                <a:stCxn id="66" idx="2"/>
                <a:endCxn id="60" idx="0"/>
              </p:cNvCxnSpPr>
              <p:nvPr/>
            </p:nvCxnSpPr>
            <p:spPr>
              <a:xfrm flipH="1">
                <a:off x="1432322" y="3160388"/>
                <a:ext cx="2872083" cy="509485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线连接符 102"/>
              <p:cNvCxnSpPr>
                <a:stCxn id="64" idx="3"/>
                <a:endCxn id="62" idx="1"/>
              </p:cNvCxnSpPr>
              <p:nvPr/>
            </p:nvCxnSpPr>
            <p:spPr>
              <a:xfrm>
                <a:off x="3224073" y="4827088"/>
                <a:ext cx="707056" cy="0"/>
              </a:xfrm>
              <a:prstGeom prst="line">
                <a:avLst/>
              </a:prstGeom>
              <a:ln w="76200" cmpd="sng">
                <a:solidFill>
                  <a:srgbClr val="0080FF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2" name="直线连接符 121"/>
            <p:cNvCxnSpPr>
              <a:stCxn id="59" idx="2"/>
              <a:endCxn id="62" idx="0"/>
            </p:cNvCxnSpPr>
            <p:nvPr/>
          </p:nvCxnSpPr>
          <p:spPr>
            <a:xfrm>
              <a:off x="2832224" y="4112961"/>
              <a:ext cx="1472181" cy="492583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4362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无谷</a:t>
            </a:r>
            <a:r>
              <a:rPr kumimoji="1" lang="en-US" altLang="zh-CN" dirty="0"/>
              <a:t>+</a:t>
            </a:r>
            <a:r>
              <a:rPr kumimoji="1" lang="zh-CN" altLang="en-US" dirty="0"/>
              <a:t>客户优先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21322" y="6356350"/>
            <a:ext cx="2895600" cy="365125"/>
          </a:xfrm>
        </p:spPr>
        <p:txBody>
          <a:bodyPr/>
          <a:lstStyle/>
          <a:p>
            <a:pPr algn="l"/>
            <a:r>
              <a:rPr kumimoji="1" lang="en-US" altLang="zh-CN"/>
              <a:t>HIT ComNet-II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18</a:t>
            </a:fld>
            <a:endParaRPr kumimoji="1" lang="zh-CN" altLang="en-US" dirty="0"/>
          </a:p>
        </p:txBody>
      </p:sp>
      <p:grpSp>
        <p:nvGrpSpPr>
          <p:cNvPr id="63" name="组 62"/>
          <p:cNvGrpSpPr/>
          <p:nvPr/>
        </p:nvGrpSpPr>
        <p:grpSpPr>
          <a:xfrm>
            <a:off x="1427049" y="2138310"/>
            <a:ext cx="6091799" cy="3779060"/>
            <a:chOff x="954129" y="1665459"/>
            <a:chExt cx="6320023" cy="3920639"/>
          </a:xfrm>
        </p:grpSpPr>
        <p:grpSp>
          <p:nvGrpSpPr>
            <p:cNvPr id="16" name="组 15"/>
            <p:cNvGrpSpPr/>
            <p:nvPr/>
          </p:nvGrpSpPr>
          <p:grpSpPr>
            <a:xfrm>
              <a:off x="4435446" y="1665459"/>
              <a:ext cx="1441904" cy="1010576"/>
              <a:chOff x="3246635" y="3558483"/>
              <a:chExt cx="1441904" cy="1010576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>
                  <a:latin typeface="Arial Black"/>
                  <a:cs typeface="Arial Black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latin typeface="Arial Black"/>
                    <a:cs typeface="Arial Black"/>
                  </a:rPr>
                  <a:t>AS2</a:t>
                </a:r>
                <a:endParaRPr kumimoji="1" lang="zh-CN" altLang="en-US" dirty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17" name="组 16"/>
            <p:cNvGrpSpPr/>
            <p:nvPr/>
          </p:nvGrpSpPr>
          <p:grpSpPr>
            <a:xfrm>
              <a:off x="2392404" y="1665459"/>
              <a:ext cx="1441904" cy="1010576"/>
              <a:chOff x="3246635" y="3558483"/>
              <a:chExt cx="1441904" cy="1010576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>
                  <a:latin typeface="Arial Black"/>
                  <a:cs typeface="Arial Black"/>
                </a:endParaRPr>
              </a:p>
            </p:txBody>
          </p:sp>
          <p:sp>
            <p:nvSpPr>
              <p:cNvPr id="19" name="圆角矩形 18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latin typeface="Arial Black"/>
                    <a:cs typeface="Arial Black"/>
                  </a:rPr>
                  <a:t>AS1</a:t>
                </a:r>
                <a:endParaRPr kumimoji="1" lang="zh-CN" altLang="en-US" dirty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20" name="组 19"/>
            <p:cNvGrpSpPr/>
            <p:nvPr/>
          </p:nvGrpSpPr>
          <p:grpSpPr>
            <a:xfrm>
              <a:off x="954129" y="3031595"/>
              <a:ext cx="1441904" cy="1010576"/>
              <a:chOff x="3246635" y="3558483"/>
              <a:chExt cx="1441904" cy="1010576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>
                  <a:latin typeface="Arial Black"/>
                  <a:cs typeface="Arial Black"/>
                </a:endParaRPr>
              </a:p>
            </p:txBody>
          </p:sp>
          <p:sp>
            <p:nvSpPr>
              <p:cNvPr id="22" name="圆角矩形 21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latin typeface="Arial Black"/>
                    <a:cs typeface="Arial Black"/>
                  </a:rPr>
                  <a:t>AS3</a:t>
                </a:r>
                <a:endParaRPr kumimoji="1" lang="zh-CN" altLang="en-US" dirty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23" name="组 22"/>
            <p:cNvGrpSpPr/>
            <p:nvPr/>
          </p:nvGrpSpPr>
          <p:grpSpPr>
            <a:xfrm>
              <a:off x="3368240" y="3031595"/>
              <a:ext cx="1441904" cy="1010576"/>
              <a:chOff x="3246635" y="3558483"/>
              <a:chExt cx="1441904" cy="1010576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>
                  <a:latin typeface="Arial Black"/>
                  <a:cs typeface="Arial Black"/>
                </a:endParaRPr>
              </a:p>
            </p:txBody>
          </p:sp>
          <p:sp>
            <p:nvSpPr>
              <p:cNvPr id="25" name="圆角矩形 24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latin typeface="Arial Black"/>
                    <a:cs typeface="Arial Black"/>
                  </a:rPr>
                  <a:t>AS4</a:t>
                </a:r>
                <a:endParaRPr kumimoji="1" lang="zh-CN" altLang="en-US" dirty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26" name="组 25"/>
            <p:cNvGrpSpPr/>
            <p:nvPr/>
          </p:nvGrpSpPr>
          <p:grpSpPr>
            <a:xfrm>
              <a:off x="5832248" y="2994936"/>
              <a:ext cx="1441904" cy="1010576"/>
              <a:chOff x="3246635" y="3558483"/>
              <a:chExt cx="1441904" cy="1010576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>
                  <a:latin typeface="Arial Black"/>
                  <a:cs typeface="Arial Black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latin typeface="Arial Black"/>
                    <a:cs typeface="Arial Black"/>
                  </a:rPr>
                  <a:t>AS5</a:t>
                </a:r>
                <a:endParaRPr kumimoji="1" lang="zh-CN" altLang="en-US" dirty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29" name="组 28"/>
            <p:cNvGrpSpPr/>
            <p:nvPr/>
          </p:nvGrpSpPr>
          <p:grpSpPr>
            <a:xfrm>
              <a:off x="968484" y="4575522"/>
              <a:ext cx="1441904" cy="1010576"/>
              <a:chOff x="3246635" y="3558483"/>
              <a:chExt cx="1441904" cy="1010576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>
                  <a:latin typeface="Arial Black"/>
                  <a:cs typeface="Arial Black"/>
                </a:endParaRPr>
              </a:p>
            </p:txBody>
          </p:sp>
          <p:sp>
            <p:nvSpPr>
              <p:cNvPr id="31" name="圆角矩形 30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latin typeface="Arial Black"/>
                    <a:cs typeface="Arial Black"/>
                  </a:rPr>
                  <a:t>AS6</a:t>
                </a:r>
                <a:endParaRPr kumimoji="1" lang="zh-CN" altLang="en-US" dirty="0">
                  <a:latin typeface="Arial Black"/>
                  <a:cs typeface="Arial Black"/>
                </a:endParaRPr>
              </a:p>
            </p:txBody>
          </p:sp>
        </p:grpSp>
        <p:grpSp>
          <p:nvGrpSpPr>
            <p:cNvPr id="32" name="组 31"/>
            <p:cNvGrpSpPr/>
            <p:nvPr/>
          </p:nvGrpSpPr>
          <p:grpSpPr>
            <a:xfrm>
              <a:off x="4738021" y="4575522"/>
              <a:ext cx="1441904" cy="1010576"/>
              <a:chOff x="3246635" y="3558483"/>
              <a:chExt cx="1441904" cy="1010576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3246635" y="3678444"/>
                <a:ext cx="1441904" cy="890615"/>
              </a:xfrm>
              <a:prstGeom prst="ellipse">
                <a:avLst/>
              </a:prstGeom>
              <a:noFill/>
              <a:ln w="57150" cmpd="sng">
                <a:solidFill>
                  <a:srgbClr val="0080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>
                  <a:latin typeface="Arial Black"/>
                  <a:cs typeface="Arial Black"/>
                </a:endParaRPr>
              </a:p>
            </p:txBody>
          </p:sp>
          <p:sp>
            <p:nvSpPr>
              <p:cNvPr id="34" name="圆角矩形 33"/>
              <p:cNvSpPr/>
              <p:nvPr/>
            </p:nvSpPr>
            <p:spPr>
              <a:xfrm>
                <a:off x="3594312" y="3558483"/>
                <a:ext cx="746551" cy="316229"/>
              </a:xfrm>
              <a:prstGeom prst="roundRect">
                <a:avLst/>
              </a:prstGeom>
              <a:solidFill>
                <a:srgbClr val="0080FF"/>
              </a:solidFill>
              <a:ln>
                <a:solidFill>
                  <a:srgbClr val="0080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latin typeface="Arial Black"/>
                    <a:cs typeface="Arial Black"/>
                  </a:rPr>
                  <a:t>AS7</a:t>
                </a:r>
                <a:endParaRPr kumimoji="1" lang="zh-CN" altLang="en-US" dirty="0">
                  <a:latin typeface="Arial Black"/>
                  <a:cs typeface="Arial Black"/>
                </a:endParaRPr>
              </a:p>
            </p:txBody>
          </p:sp>
        </p:grpSp>
        <p:cxnSp>
          <p:nvCxnSpPr>
            <p:cNvPr id="35" name="直线连接符 34"/>
            <p:cNvCxnSpPr>
              <a:stCxn id="21" idx="4"/>
              <a:endCxn id="31" idx="0"/>
            </p:cNvCxnSpPr>
            <p:nvPr/>
          </p:nvCxnSpPr>
          <p:spPr>
            <a:xfrm>
              <a:off x="1675081" y="4042171"/>
              <a:ext cx="14356" cy="533351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连接符 37"/>
            <p:cNvCxnSpPr>
              <a:stCxn id="24" idx="4"/>
              <a:endCxn id="34" idx="1"/>
            </p:cNvCxnSpPr>
            <p:nvPr/>
          </p:nvCxnSpPr>
          <p:spPr>
            <a:xfrm>
              <a:off x="4089192" y="4042171"/>
              <a:ext cx="996506" cy="691466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线连接符 40"/>
            <p:cNvCxnSpPr>
              <a:stCxn id="27" idx="4"/>
              <a:endCxn id="34" idx="3"/>
            </p:cNvCxnSpPr>
            <p:nvPr/>
          </p:nvCxnSpPr>
          <p:spPr>
            <a:xfrm flipH="1">
              <a:off x="5832249" y="4005512"/>
              <a:ext cx="720951" cy="728125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连接符 43"/>
            <p:cNvCxnSpPr>
              <a:stCxn id="14" idx="5"/>
              <a:endCxn id="28" idx="0"/>
            </p:cNvCxnSpPr>
            <p:nvPr/>
          </p:nvCxnSpPr>
          <p:spPr>
            <a:xfrm>
              <a:off x="5666188" y="2545607"/>
              <a:ext cx="887013" cy="449329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线连接符 46"/>
            <p:cNvCxnSpPr>
              <a:endCxn id="25" idx="0"/>
            </p:cNvCxnSpPr>
            <p:nvPr/>
          </p:nvCxnSpPr>
          <p:spPr>
            <a:xfrm>
              <a:off x="3486632" y="2545607"/>
              <a:ext cx="602561" cy="48598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线连接符 49"/>
            <p:cNvCxnSpPr>
              <a:stCxn id="18" idx="3"/>
              <a:endCxn id="22" idx="0"/>
            </p:cNvCxnSpPr>
            <p:nvPr/>
          </p:nvCxnSpPr>
          <p:spPr>
            <a:xfrm flipH="1">
              <a:off x="1675082" y="2545607"/>
              <a:ext cx="928484" cy="48598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线连接符 52"/>
            <p:cNvCxnSpPr>
              <a:stCxn id="19" idx="3"/>
              <a:endCxn id="15" idx="1"/>
            </p:cNvCxnSpPr>
            <p:nvPr/>
          </p:nvCxnSpPr>
          <p:spPr>
            <a:xfrm>
              <a:off x="3486632" y="1823574"/>
              <a:ext cx="1296491" cy="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连接符 55"/>
            <p:cNvCxnSpPr>
              <a:stCxn id="21" idx="6"/>
              <a:endCxn id="24" idx="2"/>
            </p:cNvCxnSpPr>
            <p:nvPr/>
          </p:nvCxnSpPr>
          <p:spPr>
            <a:xfrm>
              <a:off x="2396033" y="3596863"/>
              <a:ext cx="972207" cy="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线连接符 58"/>
            <p:cNvCxnSpPr>
              <a:stCxn id="24" idx="6"/>
              <a:endCxn id="27" idx="2"/>
            </p:cNvCxnSpPr>
            <p:nvPr/>
          </p:nvCxnSpPr>
          <p:spPr>
            <a:xfrm flipV="1">
              <a:off x="4810144" y="3560205"/>
              <a:ext cx="1022104" cy="36659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内容占位符 2"/>
          <p:cNvSpPr>
            <a:spLocks noGrp="1"/>
          </p:cNvSpPr>
          <p:nvPr>
            <p:ph idx="1"/>
          </p:nvPr>
        </p:nvSpPr>
        <p:spPr>
          <a:xfrm>
            <a:off x="457200" y="5903858"/>
            <a:ext cx="8229600" cy="676317"/>
          </a:xfrm>
        </p:spPr>
        <p:txBody>
          <a:bodyPr/>
          <a:lstStyle/>
          <a:p>
            <a:r>
              <a:rPr kumimoji="1" lang="zh-CN" altLang="en-US" sz="2000" dirty="0"/>
              <a:t>路径推测：</a:t>
            </a:r>
            <a:r>
              <a:rPr kumimoji="1" lang="en-US" altLang="zh-CN" sz="2000" dirty="0"/>
              <a:t>AS1</a:t>
            </a:r>
            <a:r>
              <a:rPr kumimoji="1" lang="zh-CN" altLang="en-US" sz="2000" dirty="0"/>
              <a:t>到</a:t>
            </a:r>
            <a:r>
              <a:rPr kumimoji="1" lang="en-US" altLang="zh-CN" sz="2000" dirty="0"/>
              <a:t>AS7</a:t>
            </a:r>
            <a:r>
              <a:rPr kumimoji="1" lang="zh-CN" altLang="en-US" sz="2000" dirty="0"/>
              <a:t>？</a:t>
            </a:r>
            <a:endParaRPr kumimoji="1" lang="en-US" altLang="zh-CN" sz="2000" dirty="0"/>
          </a:p>
        </p:txBody>
      </p:sp>
      <p:sp>
        <p:nvSpPr>
          <p:cNvPr id="37" name="内容占位符 2"/>
          <p:cNvSpPr txBox="1">
            <a:spLocks/>
          </p:cNvSpPr>
          <p:nvPr/>
        </p:nvSpPr>
        <p:spPr>
          <a:xfrm>
            <a:off x="482790" y="1138628"/>
            <a:ext cx="8229600" cy="6763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742950" indent="-28575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2pPr>
            <a:lvl3pPr marL="11430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3pPr>
            <a:lvl4pPr marL="16002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4pPr>
            <a:lvl5pPr marL="20574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000" dirty="0"/>
              <a:t>客户优先（</a:t>
            </a:r>
            <a:r>
              <a:rPr kumimoji="1" lang="en-US" altLang="zh-CN" sz="2000" dirty="0"/>
              <a:t>prefer-customer</a:t>
            </a:r>
            <a:r>
              <a:rPr kumimoji="1" lang="zh-CN" altLang="en-US" sz="2000" dirty="0"/>
              <a:t>）</a:t>
            </a:r>
            <a:r>
              <a:rPr kumimoji="1" lang="zh-CN" altLang="zh-CN" sz="2000" dirty="0"/>
              <a:t>：</a:t>
            </a:r>
            <a:r>
              <a:rPr kumimoji="1" lang="zh-CN" altLang="en-US" sz="2000" dirty="0"/>
              <a:t>当存在多条路径时，优先选择客户、然后对等、然后供应商</a:t>
            </a:r>
            <a:endParaRPr kumimoji="1" lang="en-US" altLang="zh-CN" sz="2000" dirty="0"/>
          </a:p>
        </p:txBody>
      </p:sp>
      <p:sp>
        <p:nvSpPr>
          <p:cNvPr id="7" name="任意形状 6"/>
          <p:cNvSpPr/>
          <p:nvPr/>
        </p:nvSpPr>
        <p:spPr>
          <a:xfrm>
            <a:off x="3499514" y="2729015"/>
            <a:ext cx="1810559" cy="2634444"/>
          </a:xfrm>
          <a:custGeom>
            <a:avLst/>
            <a:gdLst>
              <a:gd name="connsiteX0" fmla="*/ 0 w 1810559"/>
              <a:gd name="connsiteY0" fmla="*/ 0 h 2634444"/>
              <a:gd name="connsiteX1" fmla="*/ 526954 w 1810559"/>
              <a:gd name="connsiteY1" fmla="*/ 1175367 h 2634444"/>
              <a:gd name="connsiteX2" fmla="*/ 1040396 w 1810559"/>
              <a:gd name="connsiteY2" fmla="*/ 2134575 h 2634444"/>
              <a:gd name="connsiteX3" fmla="*/ 1810559 w 1810559"/>
              <a:gd name="connsiteY3" fmla="*/ 2634444 h 2634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0559" h="2634444">
                <a:moveTo>
                  <a:pt x="0" y="0"/>
                </a:moveTo>
                <a:cubicBezTo>
                  <a:pt x="176777" y="409802"/>
                  <a:pt x="353555" y="819605"/>
                  <a:pt x="526954" y="1175367"/>
                </a:cubicBezTo>
                <a:cubicBezTo>
                  <a:pt x="700353" y="1531129"/>
                  <a:pt x="826462" y="1891396"/>
                  <a:pt x="1040396" y="2134575"/>
                </a:cubicBezTo>
                <a:cubicBezTo>
                  <a:pt x="1254330" y="2377755"/>
                  <a:pt x="1532444" y="2506099"/>
                  <a:pt x="1810559" y="2634444"/>
                </a:cubicBezTo>
              </a:path>
            </a:pathLst>
          </a:custGeom>
          <a:ln w="76200" cmpd="sng">
            <a:solidFill>
              <a:srgbClr val="25A24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209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Tier-1</a:t>
            </a:r>
            <a:r>
              <a:rPr kumimoji="1" lang="zh-CN" altLang="en-US" dirty="0"/>
              <a:t>自治域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Tier-1 AS</a:t>
            </a:r>
            <a:r>
              <a:rPr kumimoji="1" lang="zh-CN" altLang="en-US" dirty="0"/>
              <a:t>：不需要</a:t>
            </a:r>
            <a:r>
              <a:rPr kumimoji="1" lang="en-US" altLang="zh-CN" dirty="0" err="1"/>
              <a:t>Transit</a:t>
            </a:r>
            <a:r>
              <a:rPr kumimoji="1" lang="en-US" altLang="en-US" dirty="0" err="1"/>
              <a:t>即可到达整个Internet</a:t>
            </a:r>
            <a:r>
              <a:rPr kumimoji="1" lang="zh-CN" altLang="en-US" dirty="0"/>
              <a:t>的</a:t>
            </a:r>
            <a:r>
              <a:rPr kumimoji="1" lang="en-US" altLang="zh-CN" dirty="0"/>
              <a:t>AS</a:t>
            </a:r>
          </a:p>
          <a:p>
            <a:pPr lvl="1"/>
            <a:r>
              <a:rPr kumimoji="1" lang="en-US" altLang="zh-CN" dirty="0"/>
              <a:t>Stub AS</a:t>
            </a:r>
            <a:r>
              <a:rPr kumimoji="1" lang="zh-CN" altLang="en-US" dirty="0"/>
              <a:t>：不为其他</a:t>
            </a:r>
            <a:r>
              <a:rPr kumimoji="1" lang="en-US" altLang="zh-CN" dirty="0"/>
              <a:t>AS</a:t>
            </a:r>
            <a:r>
              <a:rPr kumimoji="1" lang="zh-CN" altLang="en-US" dirty="0"/>
              <a:t>提供</a:t>
            </a:r>
            <a:r>
              <a:rPr kumimoji="1" lang="en-US" altLang="zh-CN" dirty="0"/>
              <a:t>Transit</a:t>
            </a:r>
            <a:r>
              <a:rPr kumimoji="1" lang="zh-CN" altLang="en-US" dirty="0"/>
              <a:t>的</a:t>
            </a:r>
            <a:r>
              <a:rPr kumimoji="1" lang="en-US" altLang="zh-CN" dirty="0"/>
              <a:t>AS</a:t>
            </a:r>
            <a:endParaRPr kumimoji="1" lang="en-US" altLang="en-US" dirty="0"/>
          </a:p>
          <a:p>
            <a:r>
              <a:rPr kumimoji="1" lang="zh-CN" altLang="en-US" dirty="0">
                <a:sym typeface="Wingdings"/>
              </a:rPr>
              <a:t>谁是</a:t>
            </a:r>
            <a:r>
              <a:rPr kumimoji="1" lang="en-US" altLang="zh-CN" dirty="0">
                <a:sym typeface="Wingdings"/>
              </a:rPr>
              <a:t>Tier-1?</a:t>
            </a:r>
          </a:p>
          <a:p>
            <a:pPr lvl="1"/>
            <a:r>
              <a:rPr kumimoji="1" lang="en-US" altLang="zh-CN" sz="1800" dirty="0"/>
              <a:t>AT&amp;T</a:t>
            </a:r>
            <a:r>
              <a:rPr kumimoji="1" lang="zh-CN" altLang="zh-CN" sz="1800" dirty="0"/>
              <a:t>，</a:t>
            </a:r>
            <a:r>
              <a:rPr kumimoji="1" lang="en-US" altLang="zh-CN" sz="1800" dirty="0" err="1"/>
              <a:t>CentryLink</a:t>
            </a:r>
            <a:r>
              <a:rPr kumimoji="1" lang="en-US" altLang="zh-CN" sz="1800" dirty="0"/>
              <a:t>(Qwest</a:t>
            </a:r>
            <a:r>
              <a:rPr kumimoji="1" lang="zh-CN" altLang="en-US" sz="1800" dirty="0"/>
              <a:t>/</a:t>
            </a:r>
            <a:r>
              <a:rPr kumimoji="1" lang="en-US" altLang="zh-CN" sz="1800" dirty="0" err="1"/>
              <a:t>Savvis</a:t>
            </a:r>
            <a:r>
              <a:rPr kumimoji="1" lang="en-US" altLang="zh-CN" sz="1800" dirty="0"/>
              <a:t>)</a:t>
            </a:r>
            <a:r>
              <a:rPr kumimoji="1" lang="zh-CN" altLang="en-US" sz="1800" dirty="0"/>
              <a:t> </a:t>
            </a:r>
            <a:r>
              <a:rPr kumimoji="1" lang="zh-CN" altLang="zh-CN" sz="1800" dirty="0"/>
              <a:t>、</a:t>
            </a:r>
            <a:r>
              <a:rPr kumimoji="1" lang="en-US" altLang="zh-CN" sz="1800" dirty="0"/>
              <a:t>Cogent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(</a:t>
            </a:r>
            <a:r>
              <a:rPr kumimoji="1" lang="en-US" altLang="zh-CN" sz="1800" dirty="0" err="1"/>
              <a:t>PSINet</a:t>
            </a:r>
            <a:r>
              <a:rPr kumimoji="1" lang="en-US" altLang="zh-CN" sz="1800" dirty="0"/>
              <a:t>)</a:t>
            </a:r>
            <a:r>
              <a:rPr kumimoji="1" lang="zh-CN" altLang="en-US" sz="1800" dirty="0"/>
              <a:t> 、</a:t>
            </a:r>
            <a:r>
              <a:rPr kumimoji="1" lang="en-US" altLang="zh-CN" sz="1800" dirty="0"/>
              <a:t>GTT(</a:t>
            </a:r>
            <a:r>
              <a:rPr kumimoji="1" lang="en-US" altLang="zh-CN" sz="1800" dirty="0" err="1"/>
              <a:t>Tinet</a:t>
            </a:r>
            <a:r>
              <a:rPr kumimoji="1" lang="en-US" altLang="zh-CN" sz="1800" dirty="0"/>
              <a:t>)</a:t>
            </a:r>
            <a:r>
              <a:rPr kumimoji="1" lang="zh-CN" altLang="en-US" sz="1800" dirty="0"/>
              <a:t>、</a:t>
            </a:r>
            <a:r>
              <a:rPr kumimoji="1" lang="en-US" altLang="zh-CN" sz="1800" dirty="0"/>
              <a:t>Deutsche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Tele</a:t>
            </a:r>
            <a:r>
              <a:rPr kumimoji="1" lang="zh-CN" altLang="en-US" sz="1800" dirty="0"/>
              <a:t>、</a:t>
            </a:r>
            <a:r>
              <a:rPr kumimoji="1" lang="en-US" altLang="zh-CN" sz="1800" dirty="0"/>
              <a:t>Level3</a:t>
            </a:r>
            <a:r>
              <a:rPr kumimoji="1" lang="zh-CN" altLang="en-US" sz="1800" dirty="0"/>
              <a:t>(</a:t>
            </a:r>
            <a:r>
              <a:rPr kumimoji="1" lang="en-US" altLang="zh-CN" sz="1800" dirty="0" err="1"/>
              <a:t>Clobal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Crossing)</a:t>
            </a:r>
            <a:r>
              <a:rPr kumimoji="1" lang="zh-CN" altLang="en-US" sz="1800" dirty="0"/>
              <a:t>、</a:t>
            </a:r>
            <a:r>
              <a:rPr kumimoji="1" lang="en-US" altLang="zh-CN" sz="1800" dirty="0"/>
              <a:t>NTT(</a:t>
            </a:r>
            <a:r>
              <a:rPr kumimoji="1" lang="en-US" altLang="zh-CN" sz="1800" dirty="0" err="1"/>
              <a:t>Verio</a:t>
            </a:r>
            <a:r>
              <a:rPr kumimoji="1" lang="en-US" altLang="zh-CN" sz="1800" dirty="0"/>
              <a:t>)</a:t>
            </a:r>
            <a:r>
              <a:rPr kumimoji="1" lang="zh-CN" altLang="en-US" sz="1800" dirty="0"/>
              <a:t>、</a:t>
            </a:r>
            <a:r>
              <a:rPr kumimoji="1" lang="en-US" altLang="zh-CN" sz="1800" dirty="0"/>
              <a:t>Sprint</a:t>
            </a:r>
            <a:r>
              <a:rPr kumimoji="1" lang="zh-CN" altLang="en-US" sz="1800" dirty="0"/>
              <a:t>、</a:t>
            </a:r>
            <a:r>
              <a:rPr kumimoji="1" lang="en-US" altLang="zh-CN" sz="1800" dirty="0"/>
              <a:t>Tata(Teleglobe)</a:t>
            </a:r>
            <a:r>
              <a:rPr kumimoji="1" lang="zh-CN" altLang="en-US" sz="1800" dirty="0"/>
              <a:t>、</a:t>
            </a:r>
            <a:r>
              <a:rPr kumimoji="1" lang="en-US" altLang="zh-CN" sz="1800" dirty="0" err="1"/>
              <a:t>Seabone</a:t>
            </a:r>
            <a:r>
              <a:rPr kumimoji="1" lang="en-US" altLang="zh-CN" sz="1800" dirty="0"/>
              <a:t>(Telecom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Italia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Sparkle)</a:t>
            </a:r>
            <a:r>
              <a:rPr kumimoji="1" lang="zh-CN" altLang="en-US" sz="1800" dirty="0"/>
              <a:t>、</a:t>
            </a:r>
            <a:r>
              <a:rPr kumimoji="1" lang="en-US" altLang="zh-CN" sz="1800" dirty="0" err="1"/>
              <a:t>TeliaSonera</a:t>
            </a:r>
            <a:r>
              <a:rPr kumimoji="1" lang="zh-CN" altLang="zh-CN" sz="1800" dirty="0"/>
              <a:t>、</a:t>
            </a:r>
            <a:r>
              <a:rPr kumimoji="1" lang="en-US" altLang="zh-CN" sz="1800" dirty="0"/>
              <a:t>Verizon(UUNET)</a:t>
            </a:r>
            <a:r>
              <a:rPr kumimoji="1" lang="zh-CN" altLang="en-US" sz="1800" dirty="0"/>
              <a:t>、</a:t>
            </a:r>
            <a:r>
              <a:rPr kumimoji="1" lang="en-US" altLang="zh-CN" sz="1800" dirty="0"/>
              <a:t>XO</a:t>
            </a:r>
          </a:p>
          <a:p>
            <a:pPr lvl="1"/>
            <a:r>
              <a:rPr kumimoji="1" lang="en-US" altLang="zh-CN" sz="1800" dirty="0"/>
              <a:t>http://</a:t>
            </a:r>
            <a:r>
              <a:rPr kumimoji="1" lang="en-US" altLang="zh-CN" sz="1800" dirty="0" err="1"/>
              <a:t>en.wikipedia.org</a:t>
            </a:r>
            <a:r>
              <a:rPr kumimoji="1" lang="en-US" altLang="zh-CN" sz="1800" dirty="0"/>
              <a:t>/wiki/Tier_1_network</a:t>
            </a:r>
            <a:endParaRPr kumimoji="1" lang="zh-CN" altLang="en-US" sz="1800" dirty="0"/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zh-CN" altLang="en-US" dirty="0"/>
              <a:t>所有</a:t>
            </a:r>
            <a:r>
              <a:rPr kumimoji="1" lang="en-US" altLang="zh-CN" dirty="0"/>
              <a:t>Tier-1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AS</a:t>
            </a:r>
            <a:r>
              <a:rPr kumimoji="1" lang="en-US" altLang="en-US" dirty="0" err="1"/>
              <a:t>两两</a:t>
            </a:r>
            <a:r>
              <a:rPr kumimoji="1" lang="zh-CN" altLang="en-US" dirty="0"/>
              <a:t>通过</a:t>
            </a:r>
            <a:r>
              <a:rPr kumimoji="1" lang="en-US" altLang="zh-CN" dirty="0"/>
              <a:t>P2P</a:t>
            </a:r>
            <a:r>
              <a:rPr kumimoji="1" lang="zh-CN" altLang="en-US" dirty="0"/>
              <a:t>形成</a:t>
            </a:r>
            <a:r>
              <a:rPr kumimoji="1" lang="en-US" altLang="zh-CN" dirty="0"/>
              <a:t>Full</a:t>
            </a:r>
            <a:r>
              <a:rPr kumimoji="1" lang="zh-CN" altLang="en-US" dirty="0"/>
              <a:t> </a:t>
            </a:r>
            <a:r>
              <a:rPr kumimoji="1" lang="en-US" altLang="zh-CN" dirty="0"/>
              <a:t>mesh</a:t>
            </a:r>
          </a:p>
          <a:p>
            <a:pPr lvl="1"/>
            <a:r>
              <a:rPr kumimoji="1" lang="zh-CN" altLang="en-US" dirty="0"/>
              <a:t>否则，两个</a:t>
            </a:r>
            <a:r>
              <a:rPr kumimoji="1" lang="en-US" altLang="zh-CN" dirty="0"/>
              <a:t>Tier-1</a:t>
            </a:r>
            <a:r>
              <a:rPr kumimoji="1" lang="zh-CN" altLang="en-US" dirty="0"/>
              <a:t>间如何通信？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kumimoji="1" lang="en-US" altLang="zh-CN"/>
              <a:t>HIT ComNet-II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19</a:t>
            </a:fld>
            <a:endParaRPr kumimoji="1"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084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dirty="0"/>
              <a:t>BGP</a:t>
            </a:r>
            <a:r>
              <a:rPr kumimoji="1" lang="zh-CN" altLang="en-US" dirty="0"/>
              <a:t>简介</a:t>
            </a:r>
            <a:endParaRPr kumimoji="1" lang="en-US" altLang="zh-CN" dirty="0"/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dirty="0"/>
              <a:t>BGP</a:t>
            </a:r>
            <a:r>
              <a:rPr kumimoji="1" lang="zh-CN" altLang="en-US" dirty="0"/>
              <a:t>中的安全问题</a:t>
            </a:r>
            <a:endParaRPr kumimoji="1" lang="en-US" altLang="zh-CN" dirty="0"/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dirty="0"/>
              <a:t>RPKI</a:t>
            </a:r>
            <a:r>
              <a:rPr kumimoji="1" lang="zh-CN" altLang="en-US" dirty="0"/>
              <a:t>与</a:t>
            </a:r>
            <a:r>
              <a:rPr kumimoji="1" lang="en-US" altLang="zh-CN" dirty="0" err="1"/>
              <a:t>BGPsec</a:t>
            </a:r>
            <a:r>
              <a:rPr kumimoji="1" lang="zh-CN" altLang="en-US" dirty="0"/>
              <a:t>概念与机制</a:t>
            </a:r>
            <a:endParaRPr kumimoji="1" lang="en-US" altLang="zh-CN" dirty="0"/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dirty="0"/>
              <a:t>BGP</a:t>
            </a:r>
            <a:r>
              <a:rPr kumimoji="1" lang="zh-CN" altLang="en-US" dirty="0"/>
              <a:t>黑洞</a:t>
            </a:r>
            <a:endParaRPr kumimoji="1" lang="en-US" altLang="zh-CN" dirty="0"/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dirty="0"/>
              <a:t>BGP</a:t>
            </a:r>
            <a:r>
              <a:rPr kumimoji="1" lang="zh-CN" altLang="en-US" dirty="0"/>
              <a:t>路由泄露检测</a:t>
            </a:r>
            <a:endParaRPr kumimoji="1" lang="en-US" altLang="zh-CN" dirty="0"/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dirty="0"/>
              <a:t>BGP</a:t>
            </a:r>
            <a:r>
              <a:rPr kumimoji="1" lang="zh-CN" altLang="en-US" dirty="0"/>
              <a:t>安全运维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1556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Internet</a:t>
            </a:r>
            <a:r>
              <a:rPr kumimoji="1" lang="zh-CN" altLang="en-US" dirty="0"/>
              <a:t>(任意两个</a:t>
            </a:r>
            <a:r>
              <a:rPr kumimoji="1" lang="en-US" altLang="zh-CN" dirty="0"/>
              <a:t>AS</a:t>
            </a:r>
            <a:r>
              <a:rPr kumimoji="1" lang="zh-CN" altLang="en-US" dirty="0"/>
              <a:t>间</a:t>
            </a:r>
            <a:r>
              <a:rPr kumimoji="1" lang="en-US" altLang="zh-CN" dirty="0"/>
              <a:t>)</a:t>
            </a:r>
            <a:r>
              <a:rPr kumimoji="1" lang="zh-CN" altLang="en-US" dirty="0"/>
              <a:t>连通的条件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81358"/>
            <a:ext cx="8229600" cy="791098"/>
          </a:xfrm>
        </p:spPr>
        <p:txBody>
          <a:bodyPr/>
          <a:lstStyle/>
          <a:p>
            <a:r>
              <a:rPr kumimoji="1" lang="zh-CN" altLang="en-US" dirty="0"/>
              <a:t>条件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：所有</a:t>
            </a:r>
            <a:r>
              <a:rPr kumimoji="1" lang="en-US" altLang="zh-CN" dirty="0"/>
              <a:t>Tier-1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间通过</a:t>
            </a:r>
            <a:r>
              <a:rPr kumimoji="1" lang="en-US" altLang="zh-CN" dirty="0"/>
              <a:t>P2P</a:t>
            </a:r>
            <a:r>
              <a:rPr kumimoji="1" lang="zh-CN" altLang="en-US" dirty="0"/>
              <a:t>形成</a:t>
            </a:r>
            <a:r>
              <a:rPr kumimoji="1" lang="en-US" altLang="zh-CN" dirty="0"/>
              <a:t>Full</a:t>
            </a:r>
            <a:r>
              <a:rPr kumimoji="1" lang="zh-CN" altLang="en-US" dirty="0"/>
              <a:t> </a:t>
            </a:r>
            <a:r>
              <a:rPr kumimoji="1" lang="en-US" altLang="zh-CN" dirty="0"/>
              <a:t>mesh</a:t>
            </a:r>
          </a:p>
          <a:p>
            <a:r>
              <a:rPr kumimoji="1" lang="zh-CN" altLang="en-US" dirty="0"/>
              <a:t>条件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：其他</a:t>
            </a:r>
            <a:r>
              <a:rPr kumimoji="1" lang="en-US" altLang="zh-CN" dirty="0"/>
              <a:t>AS</a:t>
            </a:r>
            <a:r>
              <a:rPr kumimoji="1" lang="zh-CN" altLang="en-US" dirty="0"/>
              <a:t>具有一条通往某个</a:t>
            </a:r>
            <a:r>
              <a:rPr kumimoji="1" lang="en-US" altLang="zh-CN" dirty="0"/>
              <a:t>Tier-1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的上山路径</a:t>
            </a:r>
            <a:endParaRPr kumimoji="1" lang="en-US" altLang="zh-CN" dirty="0"/>
          </a:p>
          <a:p>
            <a:r>
              <a:rPr kumimoji="1" lang="zh-CN" altLang="en-US" dirty="0"/>
              <a:t>定理：任意两个</a:t>
            </a:r>
            <a:r>
              <a:rPr kumimoji="1" lang="en-US" altLang="zh-CN" dirty="0"/>
              <a:t>AS</a:t>
            </a:r>
            <a:r>
              <a:rPr kumimoji="1" lang="zh-CN" altLang="en-US" dirty="0"/>
              <a:t>间至少存在一条</a:t>
            </a:r>
            <a:r>
              <a:rPr kumimoji="1" lang="en-US" altLang="zh-CN" dirty="0"/>
              <a:t>Valley-free</a:t>
            </a:r>
            <a:r>
              <a:rPr kumimoji="1" lang="zh-CN" altLang="en-US" dirty="0"/>
              <a:t>路径</a:t>
            </a:r>
            <a:endParaRPr kumimoji="1"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kumimoji="1" lang="en-US" altLang="zh-CN"/>
              <a:t>HIT ComNet-II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20</a:t>
            </a:fld>
            <a:endParaRPr kumimoji="1" lang="zh-CN" altLang="en-US" dirty="0"/>
          </a:p>
        </p:txBody>
      </p:sp>
      <p:grpSp>
        <p:nvGrpSpPr>
          <p:cNvPr id="50" name="组 49"/>
          <p:cNvGrpSpPr/>
          <p:nvPr/>
        </p:nvGrpSpPr>
        <p:grpSpPr>
          <a:xfrm>
            <a:off x="3174773" y="2925823"/>
            <a:ext cx="2119408" cy="1348134"/>
            <a:chOff x="3174773" y="2925823"/>
            <a:chExt cx="2119408" cy="1348134"/>
          </a:xfrm>
        </p:grpSpPr>
        <p:sp>
          <p:nvSpPr>
            <p:cNvPr id="6" name="Oval 25"/>
            <p:cNvSpPr/>
            <p:nvPr/>
          </p:nvSpPr>
          <p:spPr>
            <a:xfrm>
              <a:off x="3174773" y="2925823"/>
              <a:ext cx="2119408" cy="1348134"/>
            </a:xfrm>
            <a:custGeom>
              <a:avLst/>
              <a:gdLst/>
              <a:ahLst/>
              <a:cxnLst/>
              <a:rect l="l" t="t" r="r" b="b"/>
              <a:pathLst>
                <a:path w="2393760" h="1522648">
                  <a:moveTo>
                    <a:pt x="1277513" y="0"/>
                  </a:moveTo>
                  <a:cubicBezTo>
                    <a:pt x="1407624" y="0"/>
                    <a:pt x="1519259" y="81410"/>
                    <a:pt x="1566944" y="197434"/>
                  </a:cubicBezTo>
                  <a:lnTo>
                    <a:pt x="1582560" y="249202"/>
                  </a:lnTo>
                  <a:lnTo>
                    <a:pt x="1616294" y="229953"/>
                  </a:lnTo>
                  <a:cubicBezTo>
                    <a:pt x="1649232" y="215307"/>
                    <a:pt x="1685445" y="207208"/>
                    <a:pt x="1723458" y="207208"/>
                  </a:cubicBezTo>
                  <a:cubicBezTo>
                    <a:pt x="1837497" y="207208"/>
                    <a:pt x="1935342" y="280099"/>
                    <a:pt x="1977137" y="383981"/>
                  </a:cubicBezTo>
                  <a:lnTo>
                    <a:pt x="1983194" y="404496"/>
                  </a:lnTo>
                  <a:lnTo>
                    <a:pt x="2006267" y="402140"/>
                  </a:lnTo>
                  <a:cubicBezTo>
                    <a:pt x="2220273" y="402140"/>
                    <a:pt x="2393760" y="577863"/>
                    <a:pt x="2393760" y="794629"/>
                  </a:cubicBezTo>
                  <a:cubicBezTo>
                    <a:pt x="2393760" y="1011395"/>
                    <a:pt x="2220273" y="1187118"/>
                    <a:pt x="2006267" y="1187118"/>
                  </a:cubicBezTo>
                  <a:cubicBezTo>
                    <a:pt x="1979516" y="1187118"/>
                    <a:pt x="1953399" y="1184373"/>
                    <a:pt x="1928174" y="1179144"/>
                  </a:cubicBezTo>
                  <a:lnTo>
                    <a:pt x="1857840" y="1157030"/>
                  </a:lnTo>
                  <a:lnTo>
                    <a:pt x="1848967" y="1223732"/>
                  </a:lnTo>
                  <a:cubicBezTo>
                    <a:pt x="1802904" y="1394323"/>
                    <a:pt x="1603733" y="1522648"/>
                    <a:pt x="1365012" y="1522648"/>
                  </a:cubicBezTo>
                  <a:cubicBezTo>
                    <a:pt x="1194497" y="1522648"/>
                    <a:pt x="1044161" y="1457176"/>
                    <a:pt x="955387" y="1357595"/>
                  </a:cubicBezTo>
                  <a:lnTo>
                    <a:pt x="940567" y="1336904"/>
                  </a:lnTo>
                  <a:lnTo>
                    <a:pt x="879360" y="1365831"/>
                  </a:lnTo>
                  <a:cubicBezTo>
                    <a:pt x="827922" y="1384775"/>
                    <a:pt x="771368" y="1395250"/>
                    <a:pt x="712005" y="1395250"/>
                  </a:cubicBezTo>
                  <a:cubicBezTo>
                    <a:pt x="504234" y="1395250"/>
                    <a:pt x="330884" y="1266925"/>
                    <a:pt x="290793" y="1096334"/>
                  </a:cubicBezTo>
                  <a:lnTo>
                    <a:pt x="290032" y="1089758"/>
                  </a:lnTo>
                  <a:lnTo>
                    <a:pt x="238136" y="1084544"/>
                  </a:lnTo>
                  <a:cubicBezTo>
                    <a:pt x="102232" y="1056829"/>
                    <a:pt x="0" y="936989"/>
                    <a:pt x="0" y="793352"/>
                  </a:cubicBezTo>
                  <a:cubicBezTo>
                    <a:pt x="0" y="629196"/>
                    <a:pt x="133527" y="496121"/>
                    <a:pt x="298242" y="496121"/>
                  </a:cubicBezTo>
                  <a:lnTo>
                    <a:pt x="346830" y="501003"/>
                  </a:lnTo>
                  <a:lnTo>
                    <a:pt x="340780" y="450661"/>
                  </a:lnTo>
                  <a:cubicBezTo>
                    <a:pt x="340780" y="272128"/>
                    <a:pt x="513326" y="127399"/>
                    <a:pt x="726173" y="127399"/>
                  </a:cubicBezTo>
                  <a:cubicBezTo>
                    <a:pt x="805991" y="127399"/>
                    <a:pt x="880141" y="147751"/>
                    <a:pt x="941650" y="182607"/>
                  </a:cubicBezTo>
                  <a:lnTo>
                    <a:pt x="983763" y="211752"/>
                  </a:lnTo>
                  <a:lnTo>
                    <a:pt x="988082" y="197434"/>
                  </a:lnTo>
                  <a:cubicBezTo>
                    <a:pt x="1035768" y="81410"/>
                    <a:pt x="1147402" y="0"/>
                    <a:pt x="1277513" y="0"/>
                  </a:cubicBezTo>
                  <a:close/>
                </a:path>
              </a:pathLst>
            </a:custGeom>
            <a:solidFill>
              <a:srgbClr val="008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3669162" y="3314031"/>
              <a:ext cx="1132006" cy="537042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>
                  <a:latin typeface="Arial Black"/>
                  <a:cs typeface="Arial Black"/>
                </a:rPr>
                <a:t>Tier-1</a:t>
              </a:r>
              <a:r>
                <a:rPr kumimoji="1" lang="zh-CN" altLang="en-US" sz="2000" dirty="0">
                  <a:latin typeface="Arial Black"/>
                  <a:cs typeface="Arial Black"/>
                </a:rPr>
                <a:t> </a:t>
              </a:r>
              <a:r>
                <a:rPr kumimoji="1" lang="en-US" altLang="zh-CN" sz="2000" dirty="0">
                  <a:latin typeface="Arial Black"/>
                  <a:cs typeface="Arial Black"/>
                </a:rPr>
                <a:t>mesh</a:t>
              </a:r>
              <a:endParaRPr kumimoji="1" lang="zh-CN" altLang="en-US" sz="2000" dirty="0">
                <a:latin typeface="Arial Black"/>
                <a:cs typeface="Arial Black"/>
              </a:endParaRPr>
            </a:p>
          </p:txBody>
        </p:sp>
      </p:grpSp>
      <p:grpSp>
        <p:nvGrpSpPr>
          <p:cNvPr id="49" name="组 48"/>
          <p:cNvGrpSpPr/>
          <p:nvPr/>
        </p:nvGrpSpPr>
        <p:grpSpPr>
          <a:xfrm>
            <a:off x="2031187" y="3851073"/>
            <a:ext cx="4360123" cy="2758002"/>
            <a:chOff x="2031187" y="3851073"/>
            <a:chExt cx="4360123" cy="2758002"/>
          </a:xfrm>
        </p:grpSpPr>
        <p:sp>
          <p:nvSpPr>
            <p:cNvPr id="8" name="圆角矩形 7"/>
            <p:cNvSpPr/>
            <p:nvPr/>
          </p:nvSpPr>
          <p:spPr>
            <a:xfrm>
              <a:off x="2569993" y="5725888"/>
              <a:ext cx="726819" cy="300731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Arial Black"/>
                  <a:cs typeface="Arial Black"/>
                </a:rPr>
                <a:t>AS3</a:t>
              </a:r>
              <a:endParaRPr kumimoji="1" lang="zh-CN" altLang="en-US" dirty="0">
                <a:latin typeface="Arial Black"/>
                <a:cs typeface="Arial Black"/>
              </a:endParaRPr>
            </a:p>
          </p:txBody>
        </p:sp>
        <p:cxnSp>
          <p:nvCxnSpPr>
            <p:cNvPr id="9" name="直线连接符 8"/>
            <p:cNvCxnSpPr>
              <a:endCxn id="13" idx="0"/>
            </p:cNvCxnSpPr>
            <p:nvPr/>
          </p:nvCxnSpPr>
          <p:spPr>
            <a:xfrm flipH="1">
              <a:off x="2394597" y="3851073"/>
              <a:ext cx="1050598" cy="1217382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圆角矩形 9"/>
            <p:cNvSpPr/>
            <p:nvPr/>
          </p:nvSpPr>
          <p:spPr>
            <a:xfrm>
              <a:off x="5101913" y="5573633"/>
              <a:ext cx="726819" cy="300731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Arial Black"/>
                  <a:cs typeface="Arial Black"/>
                </a:rPr>
                <a:t>AS7</a:t>
              </a:r>
              <a:endParaRPr kumimoji="1" lang="zh-CN" altLang="en-US" dirty="0">
                <a:latin typeface="Arial Black"/>
                <a:cs typeface="Arial Black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3901592" y="6075789"/>
              <a:ext cx="726819" cy="300731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Arial Black"/>
                  <a:cs typeface="Arial Black"/>
                </a:rPr>
                <a:t>AS4</a:t>
              </a:r>
              <a:endParaRPr kumimoji="1" lang="zh-CN" altLang="en-US" dirty="0">
                <a:latin typeface="Arial Black"/>
                <a:cs typeface="Arial Black"/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3174773" y="4778429"/>
              <a:ext cx="726819" cy="300731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Arial Black"/>
                  <a:cs typeface="Arial Black"/>
                </a:rPr>
                <a:t>AS2</a:t>
              </a:r>
              <a:endParaRPr kumimoji="1" lang="zh-CN" altLang="en-US" dirty="0">
                <a:latin typeface="Arial Black"/>
                <a:cs typeface="Arial Black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2031187" y="5068455"/>
              <a:ext cx="726819" cy="300731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Arial Black"/>
                  <a:cs typeface="Arial Black"/>
                </a:rPr>
                <a:t>AS1</a:t>
              </a:r>
              <a:endParaRPr kumimoji="1" lang="zh-CN" altLang="en-US" dirty="0">
                <a:latin typeface="Arial Black"/>
                <a:cs typeface="Arial Black"/>
              </a:endParaRPr>
            </a:p>
          </p:txBody>
        </p:sp>
        <p:cxnSp>
          <p:nvCxnSpPr>
            <p:cNvPr id="16" name="直线连接符 15"/>
            <p:cNvCxnSpPr>
              <a:endCxn id="12" idx="0"/>
            </p:cNvCxnSpPr>
            <p:nvPr/>
          </p:nvCxnSpPr>
          <p:spPr>
            <a:xfrm flipH="1">
              <a:off x="3538183" y="4131589"/>
              <a:ext cx="363410" cy="64684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/>
            <p:cNvCxnSpPr>
              <a:stCxn id="12" idx="2"/>
              <a:endCxn id="8" idx="0"/>
            </p:cNvCxnSpPr>
            <p:nvPr/>
          </p:nvCxnSpPr>
          <p:spPr>
            <a:xfrm flipH="1">
              <a:off x="2933403" y="5079160"/>
              <a:ext cx="604780" cy="64672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>
              <a:endCxn id="10" idx="0"/>
            </p:cNvCxnSpPr>
            <p:nvPr/>
          </p:nvCxnSpPr>
          <p:spPr>
            <a:xfrm>
              <a:off x="4481673" y="4273957"/>
              <a:ext cx="983650" cy="1299676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圆角矩形 24"/>
            <p:cNvSpPr/>
            <p:nvPr/>
          </p:nvSpPr>
          <p:spPr>
            <a:xfrm>
              <a:off x="5314340" y="6308344"/>
              <a:ext cx="726819" cy="300731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Arial Black"/>
                  <a:cs typeface="Arial Black"/>
                </a:rPr>
                <a:t>AS6</a:t>
              </a:r>
              <a:endParaRPr kumimoji="1" lang="zh-CN" altLang="en-US" dirty="0">
                <a:latin typeface="Arial Black"/>
                <a:cs typeface="Arial Black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4122161" y="4928794"/>
              <a:ext cx="726819" cy="300731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Arial Black"/>
                  <a:cs typeface="Arial Black"/>
                </a:rPr>
                <a:t>AS5</a:t>
              </a:r>
              <a:endParaRPr kumimoji="1" lang="zh-CN" altLang="en-US" dirty="0">
                <a:latin typeface="Arial Black"/>
                <a:cs typeface="Arial Black"/>
              </a:endParaRPr>
            </a:p>
          </p:txBody>
        </p:sp>
        <p:cxnSp>
          <p:nvCxnSpPr>
            <p:cNvPr id="27" name="直线连接符 26"/>
            <p:cNvCxnSpPr>
              <a:stCxn id="26" idx="2"/>
              <a:endCxn id="11" idx="0"/>
            </p:cNvCxnSpPr>
            <p:nvPr/>
          </p:nvCxnSpPr>
          <p:spPr>
            <a:xfrm flipH="1">
              <a:off x="4265002" y="5229525"/>
              <a:ext cx="220569" cy="846264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连接符 30"/>
            <p:cNvCxnSpPr>
              <a:endCxn id="26" idx="0"/>
            </p:cNvCxnSpPr>
            <p:nvPr/>
          </p:nvCxnSpPr>
          <p:spPr>
            <a:xfrm>
              <a:off x="4265002" y="4273957"/>
              <a:ext cx="220569" cy="654837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连接符 33"/>
            <p:cNvCxnSpPr>
              <a:stCxn id="26" idx="2"/>
              <a:endCxn id="10" idx="0"/>
            </p:cNvCxnSpPr>
            <p:nvPr/>
          </p:nvCxnSpPr>
          <p:spPr>
            <a:xfrm>
              <a:off x="4485571" y="5229525"/>
              <a:ext cx="979752" cy="344108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连接符 36"/>
            <p:cNvCxnSpPr>
              <a:stCxn id="10" idx="2"/>
              <a:endCxn id="25" idx="0"/>
            </p:cNvCxnSpPr>
            <p:nvPr/>
          </p:nvCxnSpPr>
          <p:spPr>
            <a:xfrm>
              <a:off x="5465323" y="5874364"/>
              <a:ext cx="212427" cy="433980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连接符 39"/>
            <p:cNvCxnSpPr>
              <a:endCxn id="41" idx="0"/>
            </p:cNvCxnSpPr>
            <p:nvPr/>
          </p:nvCxnSpPr>
          <p:spPr>
            <a:xfrm>
              <a:off x="4992613" y="3970997"/>
              <a:ext cx="1035288" cy="1035266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圆角矩形 40"/>
            <p:cNvSpPr/>
            <p:nvPr/>
          </p:nvSpPr>
          <p:spPr>
            <a:xfrm>
              <a:off x="5664491" y="5006263"/>
              <a:ext cx="726819" cy="300731"/>
            </a:xfrm>
            <a:prstGeom prst="roundRect">
              <a:avLst/>
            </a:prstGeom>
            <a:solidFill>
              <a:srgbClr val="0080FF"/>
            </a:solidFill>
            <a:ln>
              <a:solidFill>
                <a:srgbClr val="008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Arial Black"/>
                  <a:cs typeface="Arial Black"/>
                </a:rPr>
                <a:t>AS8</a:t>
              </a:r>
              <a:endParaRPr kumimoji="1" lang="zh-CN" altLang="en-US" dirty="0">
                <a:latin typeface="Arial Black"/>
                <a:cs typeface="Arial Black"/>
              </a:endParaRPr>
            </a:p>
          </p:txBody>
        </p:sp>
        <p:cxnSp>
          <p:nvCxnSpPr>
            <p:cNvPr id="43" name="直线连接符 42"/>
            <p:cNvCxnSpPr>
              <a:stCxn id="12" idx="1"/>
              <a:endCxn id="13" idx="3"/>
            </p:cNvCxnSpPr>
            <p:nvPr/>
          </p:nvCxnSpPr>
          <p:spPr>
            <a:xfrm flipH="1">
              <a:off x="2758006" y="4928795"/>
              <a:ext cx="416767" cy="290026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线连接符 45"/>
            <p:cNvCxnSpPr>
              <a:stCxn id="41" idx="1"/>
              <a:endCxn id="26" idx="3"/>
            </p:cNvCxnSpPr>
            <p:nvPr/>
          </p:nvCxnSpPr>
          <p:spPr>
            <a:xfrm flipH="1" flipV="1">
              <a:off x="4848980" y="5079160"/>
              <a:ext cx="815511" cy="77469"/>
            </a:xfrm>
            <a:prstGeom prst="line">
              <a:avLst/>
            </a:prstGeom>
            <a:ln w="76200" cmpd="sng">
              <a:solidFill>
                <a:srgbClr val="0080F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 53"/>
          <p:cNvGrpSpPr/>
          <p:nvPr/>
        </p:nvGrpSpPr>
        <p:grpSpPr>
          <a:xfrm>
            <a:off x="2029166" y="3708012"/>
            <a:ext cx="4664265" cy="2515138"/>
            <a:chOff x="2029166" y="3708012"/>
            <a:chExt cx="4664265" cy="2515138"/>
          </a:xfrm>
        </p:grpSpPr>
        <p:sp>
          <p:nvSpPr>
            <p:cNvPr id="51" name="任意形状 50"/>
            <p:cNvSpPr/>
            <p:nvPr/>
          </p:nvSpPr>
          <p:spPr>
            <a:xfrm>
              <a:off x="2029166" y="3708012"/>
              <a:ext cx="1565894" cy="2102491"/>
            </a:xfrm>
            <a:custGeom>
              <a:avLst/>
              <a:gdLst>
                <a:gd name="connsiteX0" fmla="*/ 0 w 1565894"/>
                <a:gd name="connsiteY0" fmla="*/ 1576918 h 2102491"/>
                <a:gd name="connsiteX1" fmla="*/ 1240854 w 1565894"/>
                <a:gd name="connsiteY1" fmla="*/ 189989 h 2102491"/>
                <a:gd name="connsiteX2" fmla="*/ 1518222 w 1565894"/>
                <a:gd name="connsiteY2" fmla="*/ 219187 h 2102491"/>
                <a:gd name="connsiteX3" fmla="*/ 452547 w 1565894"/>
                <a:gd name="connsiteY3" fmla="*/ 2102491 h 210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5894" h="2102491">
                  <a:moveTo>
                    <a:pt x="0" y="1576918"/>
                  </a:moveTo>
                  <a:cubicBezTo>
                    <a:pt x="493908" y="996598"/>
                    <a:pt x="987817" y="416278"/>
                    <a:pt x="1240854" y="189989"/>
                  </a:cubicBezTo>
                  <a:cubicBezTo>
                    <a:pt x="1493891" y="-36300"/>
                    <a:pt x="1649607" y="-99563"/>
                    <a:pt x="1518222" y="219187"/>
                  </a:cubicBezTo>
                  <a:cubicBezTo>
                    <a:pt x="1386838" y="537937"/>
                    <a:pt x="452547" y="2102491"/>
                    <a:pt x="452547" y="2102491"/>
                  </a:cubicBezTo>
                </a:path>
              </a:pathLst>
            </a:custGeom>
            <a:ln w="7620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任意形状 51"/>
            <p:cNvSpPr/>
            <p:nvPr/>
          </p:nvSpPr>
          <p:spPr>
            <a:xfrm rot="20062152">
              <a:off x="2868417" y="4120659"/>
              <a:ext cx="1962328" cy="2102491"/>
            </a:xfrm>
            <a:custGeom>
              <a:avLst/>
              <a:gdLst>
                <a:gd name="connsiteX0" fmla="*/ 0 w 1565894"/>
                <a:gd name="connsiteY0" fmla="*/ 1576918 h 2102491"/>
                <a:gd name="connsiteX1" fmla="*/ 1240854 w 1565894"/>
                <a:gd name="connsiteY1" fmla="*/ 189989 h 2102491"/>
                <a:gd name="connsiteX2" fmla="*/ 1518222 w 1565894"/>
                <a:gd name="connsiteY2" fmla="*/ 219187 h 2102491"/>
                <a:gd name="connsiteX3" fmla="*/ 452547 w 1565894"/>
                <a:gd name="connsiteY3" fmla="*/ 2102491 h 210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5894" h="2102491">
                  <a:moveTo>
                    <a:pt x="0" y="1576918"/>
                  </a:moveTo>
                  <a:cubicBezTo>
                    <a:pt x="493908" y="996598"/>
                    <a:pt x="987817" y="416278"/>
                    <a:pt x="1240854" y="189989"/>
                  </a:cubicBezTo>
                  <a:cubicBezTo>
                    <a:pt x="1493891" y="-36300"/>
                    <a:pt x="1649607" y="-99563"/>
                    <a:pt x="1518222" y="219187"/>
                  </a:cubicBezTo>
                  <a:cubicBezTo>
                    <a:pt x="1386838" y="537937"/>
                    <a:pt x="452547" y="2102491"/>
                    <a:pt x="452547" y="2102491"/>
                  </a:cubicBezTo>
                </a:path>
              </a:pathLst>
            </a:custGeom>
            <a:ln w="7620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" name="任意形状 52"/>
            <p:cNvSpPr/>
            <p:nvPr/>
          </p:nvSpPr>
          <p:spPr>
            <a:xfrm rot="17374788">
              <a:off x="4481839" y="3906019"/>
              <a:ext cx="1962328" cy="2460857"/>
            </a:xfrm>
            <a:custGeom>
              <a:avLst/>
              <a:gdLst>
                <a:gd name="connsiteX0" fmla="*/ 0 w 1565894"/>
                <a:gd name="connsiteY0" fmla="*/ 1576918 h 2102491"/>
                <a:gd name="connsiteX1" fmla="*/ 1240854 w 1565894"/>
                <a:gd name="connsiteY1" fmla="*/ 189989 h 2102491"/>
                <a:gd name="connsiteX2" fmla="*/ 1518222 w 1565894"/>
                <a:gd name="connsiteY2" fmla="*/ 219187 h 2102491"/>
                <a:gd name="connsiteX3" fmla="*/ 452547 w 1565894"/>
                <a:gd name="connsiteY3" fmla="*/ 2102491 h 210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5894" h="2102491">
                  <a:moveTo>
                    <a:pt x="0" y="1576918"/>
                  </a:moveTo>
                  <a:cubicBezTo>
                    <a:pt x="493908" y="996598"/>
                    <a:pt x="987817" y="416278"/>
                    <a:pt x="1240854" y="189989"/>
                  </a:cubicBezTo>
                  <a:cubicBezTo>
                    <a:pt x="1493891" y="-36300"/>
                    <a:pt x="1649607" y="-99563"/>
                    <a:pt x="1518222" y="219187"/>
                  </a:cubicBezTo>
                  <a:cubicBezTo>
                    <a:pt x="1386838" y="537937"/>
                    <a:pt x="452547" y="2102491"/>
                    <a:pt x="452547" y="2102491"/>
                  </a:cubicBezTo>
                </a:path>
              </a:pathLst>
            </a:custGeom>
            <a:ln w="7620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0786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C13F04-8893-4A5B-B2E6-5661138AC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课堂问题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49C87F-5AFC-4F2E-844D-E4DB78748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  <a:r>
              <a:rPr lang="en-US" altLang="zh-CN" dirty="0"/>
              <a:t>1</a:t>
            </a:r>
            <a:r>
              <a:rPr lang="zh-CN" altLang="en-US" dirty="0"/>
              <a:t>：第</a:t>
            </a:r>
            <a:r>
              <a:rPr lang="en-US" altLang="zh-CN" dirty="0"/>
              <a:t>18</a:t>
            </a:r>
            <a:r>
              <a:rPr lang="zh-CN" altLang="en-US" dirty="0"/>
              <a:t>页中，</a:t>
            </a:r>
            <a:r>
              <a:rPr lang="en-US" altLang="zh-CN" dirty="0"/>
              <a:t>AS5</a:t>
            </a:r>
            <a:r>
              <a:rPr lang="zh-CN" altLang="en-US" dirty="0"/>
              <a:t>发出的报文如何到达</a:t>
            </a:r>
            <a:r>
              <a:rPr lang="en-US" altLang="zh-CN" dirty="0"/>
              <a:t>AS6</a:t>
            </a:r>
            <a:r>
              <a:rPr lang="zh-CN" altLang="en-US" dirty="0"/>
              <a:t>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问题</a:t>
            </a:r>
            <a:r>
              <a:rPr lang="en-US" altLang="zh-CN" dirty="0"/>
              <a:t>2</a:t>
            </a:r>
            <a:r>
              <a:rPr lang="zh-CN" altLang="en-US" dirty="0"/>
              <a:t>：如果两个</a:t>
            </a:r>
            <a:r>
              <a:rPr lang="en-US" altLang="zh-CN" dirty="0"/>
              <a:t>Tier-1</a:t>
            </a:r>
            <a:r>
              <a:rPr lang="zh-CN" altLang="en-US" dirty="0"/>
              <a:t>的</a:t>
            </a:r>
            <a:r>
              <a:rPr lang="en-US" altLang="zh-CN" dirty="0"/>
              <a:t>AS</a:t>
            </a:r>
            <a:r>
              <a:rPr lang="zh-CN" altLang="en-US" dirty="0"/>
              <a:t>间</a:t>
            </a:r>
            <a:r>
              <a:rPr lang="en-US" altLang="zh-CN" dirty="0"/>
              <a:t>BGP</a:t>
            </a:r>
            <a:r>
              <a:rPr lang="zh-CN" altLang="en-US" dirty="0"/>
              <a:t>会话中断，则会造成什么影响？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B677B9-5CB1-4F1C-AF32-FC21BB7E0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21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9115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09832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BGP</a:t>
            </a:r>
            <a:r>
              <a:rPr kumimoji="1" lang="zh-CN" altLang="en-US" dirty="0"/>
              <a:t>简介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3</a:t>
            </a:fld>
            <a:endParaRPr kumimoji="1"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3321056"/>
            <a:ext cx="1524000" cy="1524000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3867150" y="1625736"/>
            <a:ext cx="4152900" cy="884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742950" indent="-28575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2pPr>
            <a:lvl3pPr marL="11430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3pPr>
            <a:lvl4pPr marL="16002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4pPr>
            <a:lvl5pPr marL="20574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kumimoji="1" lang="en-US" altLang="zh-CN" sz="3200" dirty="0"/>
              <a:t>BGP</a:t>
            </a:r>
            <a:r>
              <a:rPr kumimoji="1" lang="zh-CN" altLang="en-US" sz="3200" dirty="0"/>
              <a:t>（边界网关协议）</a:t>
            </a:r>
          </a:p>
          <a:p>
            <a:pPr marL="0" indent="0" algn="ctr">
              <a:buFont typeface="Arial"/>
              <a:buNone/>
            </a:pPr>
            <a:r>
              <a:rPr kumimoji="1" lang="zh-CN" altLang="en-US" sz="3200" dirty="0"/>
              <a:t>连接网络与网络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741230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BEF5A-BE72-8C4F-B7BC-E465E248D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BGP</a:t>
            </a:r>
            <a:r>
              <a:rPr lang="zh-CN" altLang="en-US" dirty="0"/>
              <a:t>边界网关协议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D9E31F-4D57-E546-8ED0-D69E95D41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4</a:t>
            </a:fld>
            <a:endParaRPr kumimoji="1"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A306FF-B4D0-BB4F-A595-B13F74DF8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657350"/>
            <a:ext cx="73025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91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2011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级拓扑图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1737" y="1181100"/>
            <a:ext cx="6480525" cy="539908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4271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Internet</a:t>
            </a:r>
            <a:r>
              <a:rPr kumimoji="1" lang="zh-CN" altLang="en-US" dirty="0"/>
              <a:t>自治域级拓扑增长图</a:t>
            </a:r>
            <a:r>
              <a:rPr kumimoji="1" lang="en-US" altLang="zh-CN" dirty="0"/>
              <a:t> </a:t>
            </a:r>
            <a:r>
              <a:rPr kumimoji="1" lang="en-US" altLang="zh-CN" sz="1100" dirty="0"/>
              <a:t>http://</a:t>
            </a:r>
            <a:r>
              <a:rPr kumimoji="1" lang="en-US" altLang="zh-CN" sz="1100" dirty="0" err="1"/>
              <a:t>irl.cs.ucla.edu</a:t>
            </a:r>
            <a:r>
              <a:rPr kumimoji="1" lang="en-US" altLang="zh-CN" sz="1100" dirty="0"/>
              <a:t>/topology/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kumimoji="1" lang="en-US" altLang="zh-CN"/>
              <a:t>HIT ComNet-II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6</a:t>
            </a:fld>
            <a:endParaRPr kumimoji="1" lang="zh-CN" altLang="en-US" dirty="0"/>
          </a:p>
        </p:txBody>
      </p:sp>
      <p:pic>
        <p:nvPicPr>
          <p:cNvPr id="7" name="图片 6" descr="Screen Shot 2014-12-24 at 11.21.47 A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800" y="1041400"/>
            <a:ext cx="7505700" cy="4775200"/>
          </a:xfrm>
          <a:prstGeom prst="rect">
            <a:avLst/>
          </a:prstGeom>
        </p:spPr>
      </p:pic>
      <p:sp>
        <p:nvSpPr>
          <p:cNvPr id="8" name="圆角矩形标注 7"/>
          <p:cNvSpPr/>
          <p:nvPr/>
        </p:nvSpPr>
        <p:spPr>
          <a:xfrm>
            <a:off x="6843889" y="3062112"/>
            <a:ext cx="1989667" cy="676130"/>
          </a:xfrm>
          <a:prstGeom prst="wedgeRoundRectCallout">
            <a:avLst>
              <a:gd name="adj1" fmla="val -108966"/>
              <a:gd name="adj2" fmla="val 217823"/>
              <a:gd name="adj3" fmla="val 16667"/>
            </a:avLst>
          </a:prstGeom>
          <a:solidFill>
            <a:schemeClr val="bg1"/>
          </a:solidFill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自治域数量匀速增长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,</a:t>
            </a:r>
          </a:p>
          <a:p>
            <a:pPr algn="ctr"/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2014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年底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,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近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5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万</a:t>
            </a:r>
            <a:endParaRPr kumimoji="1" lang="en-US" altLang="zh-CN" sz="14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3750733" y="2385982"/>
            <a:ext cx="1989667" cy="676130"/>
          </a:xfrm>
          <a:prstGeom prst="wedgeRoundRectCallout">
            <a:avLst>
              <a:gd name="adj1" fmla="val 70467"/>
              <a:gd name="adj2" fmla="val 109297"/>
              <a:gd name="adj3" fmla="val 16667"/>
            </a:avLst>
          </a:prstGeom>
          <a:solidFill>
            <a:schemeClr val="bg1"/>
          </a:solidFill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域际链接加速增长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,</a:t>
            </a:r>
          </a:p>
          <a:p>
            <a:pPr algn="ctr"/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2014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年底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,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超</a:t>
            </a:r>
            <a:r>
              <a:rPr kumimoji="1" lang="zh-CN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2</a:t>
            </a:r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0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万</a:t>
            </a:r>
            <a:endParaRPr kumimoji="1" lang="en-US" altLang="zh-CN" sz="14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5974644" y="5699487"/>
            <a:ext cx="1989667" cy="507986"/>
          </a:xfrm>
          <a:prstGeom prst="wedgeRoundRectCallout">
            <a:avLst>
              <a:gd name="adj1" fmla="val 19403"/>
              <a:gd name="adj2" fmla="val -107755"/>
              <a:gd name="adj3" fmla="val 16667"/>
            </a:avLst>
          </a:prstGeom>
          <a:solidFill>
            <a:schemeClr val="bg1"/>
          </a:solidFill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IPv6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自治域数量</a:t>
            </a:r>
            <a:endParaRPr kumimoji="1" lang="en-US" altLang="zh-CN" sz="14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依旧不高</a:t>
            </a:r>
            <a:endParaRPr kumimoji="1" lang="en-US" altLang="zh-CN" sz="14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3572933" y="5812376"/>
            <a:ext cx="1989667" cy="507986"/>
          </a:xfrm>
          <a:prstGeom prst="wedgeRoundRectCallout">
            <a:avLst>
              <a:gd name="adj1" fmla="val 103800"/>
              <a:gd name="adj2" fmla="val -202202"/>
              <a:gd name="adj3" fmla="val 16667"/>
            </a:avLst>
          </a:prstGeom>
          <a:solidFill>
            <a:schemeClr val="bg1"/>
          </a:solidFill>
          <a:ln w="127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IPv6</a:t>
            </a:r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域际链接数量</a:t>
            </a:r>
            <a:endParaRPr kumimoji="1" lang="en-US" altLang="zh-CN" sz="14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1400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近年来增长迅速</a:t>
            </a:r>
            <a:endParaRPr kumimoji="1" lang="en-US" altLang="zh-CN" sz="14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327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2011</a:t>
            </a:r>
            <a:r>
              <a:rPr lang="zh-CN" altLang="en-US" dirty="0"/>
              <a:t>年</a:t>
            </a:r>
            <a:r>
              <a:rPr lang="en-US" altLang="zh-CN" dirty="0"/>
              <a:t>1</a:t>
            </a:r>
            <a:r>
              <a:rPr lang="zh-CN" altLang="en-US" dirty="0"/>
              <a:t>月埃及骚乱期间，政府下令断网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7</a:t>
            </a:fld>
            <a:endParaRPr kumimoji="1" lang="zh-CN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13670"/>
            <a:ext cx="8686800" cy="58443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2030835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4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8358"/>
            <a:ext cx="8858250" cy="11430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2014</a:t>
            </a:r>
            <a:r>
              <a:rPr lang="zh-CN" altLang="en-US" dirty="0"/>
              <a:t>年</a:t>
            </a:r>
            <a:r>
              <a:rPr lang="en-US" altLang="zh-CN" dirty="0"/>
              <a:t>3</a:t>
            </a:r>
            <a:r>
              <a:rPr lang="zh-CN" altLang="en-US" dirty="0"/>
              <a:t>月土耳其电信路由劫持</a:t>
            </a:r>
            <a:r>
              <a:rPr lang="en-US" altLang="zh-CN" dirty="0"/>
              <a:t>Google</a:t>
            </a:r>
            <a:r>
              <a:rPr lang="zh-CN" altLang="en-US" dirty="0"/>
              <a:t> </a:t>
            </a:r>
            <a:r>
              <a:rPr lang="en-US" altLang="zh-CN" dirty="0"/>
              <a:t>DNS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8</a:t>
            </a:fld>
            <a:endParaRPr kumimoji="1"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998662"/>
            <a:ext cx="4464050" cy="4464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4500" y="2074862"/>
            <a:ext cx="4889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16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2015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月尼泊尔地震导致断网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5BB53-2BF5-C745-A0E3-3E773430534C}" type="slidenum">
              <a:rPr kumimoji="1" lang="zh-CN" altLang="en-US" smtClean="0"/>
              <a:pPr/>
              <a:t>9</a:t>
            </a:fld>
            <a:endParaRPr kumimoji="1"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91973"/>
            <a:ext cx="4133850" cy="2203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6596" y="3481015"/>
            <a:ext cx="3733208" cy="3200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063" y="3481015"/>
            <a:ext cx="3780537" cy="32404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0" y="1181358"/>
            <a:ext cx="38478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地震时，尼泊尔互联网连接通过印度，此后尼泊尔寻求从中国购买备份线路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021516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9.8|2.4|0.6|1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4|17.2|10.6|12.7|5.3|4.5|1.7|16.6|4.2|4|18.5|1.3|7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|69.6|17.6|44.2|18.5|1.3|8.2|26.7|4.4|19.5|1.8|4.2|4.6|1.5|2.7|1.3|13.7|1.2|7.2|1|7.9|1.2|7.2|15.9|2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1|65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4|18|119.2|1.5|26.7|14.9|37.2|0.4|10.8|26.5|1|12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5|13.3|4.4|132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|25.7|20.6|80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6|5.6|5.2|11.3|7.5|4.5"/>
</p:tagLst>
</file>

<file path=ppt/theme/theme1.xml><?xml version="1.0" encoding="utf-8"?>
<a:theme xmlns:a="http://schemas.openxmlformats.org/drawingml/2006/main" name="默认主题">
  <a:themeElements>
    <a:clrScheme name="像素">
      <a:dk1>
        <a:srgbClr val="103154"/>
      </a:dk1>
      <a:lt1>
        <a:srgbClr val="FFFFFF"/>
      </a:lt1>
      <a:dk2>
        <a:srgbClr val="00BFC3"/>
      </a:dk2>
      <a:lt2>
        <a:srgbClr val="0096FF"/>
      </a:lt2>
      <a:accent1>
        <a:srgbClr val="FF7F01"/>
      </a:accent1>
      <a:accent2>
        <a:srgbClr val="F1B015"/>
      </a:accent2>
      <a:accent3>
        <a:srgbClr val="FBEC85"/>
      </a:accent3>
      <a:accent4>
        <a:srgbClr val="D2C2F1"/>
      </a:accent4>
      <a:accent5>
        <a:srgbClr val="DA5AF4"/>
      </a:accent5>
      <a:accent6>
        <a:srgbClr val="9D09D1"/>
      </a:accent6>
      <a:hlink>
        <a:srgbClr val="1286C9"/>
      </a:hlink>
      <a:folHlink>
        <a:srgbClr val="A8C2E7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80FF"/>
        </a:solidFill>
        <a:ln>
          <a:noFill/>
        </a:ln>
        <a:effectLst/>
      </a:spPr>
      <a:bodyPr rtlCol="0" anchor="ctr"/>
      <a:lstStyle>
        <a:defPPr algn="ctr">
          <a:defRPr kumimoji="1" sz="2800" dirty="0" smtClean="0">
            <a:latin typeface="Arial Black"/>
            <a:cs typeface="Arial Black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57150" cmpd="sng">
          <a:solidFill>
            <a:srgbClr val="0080F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默认主题.thmx</Template>
  <TotalTime>35735</TotalTime>
  <Words>1078</Words>
  <Application>Microsoft Office PowerPoint</Application>
  <PresentationFormat>全屏显示(4:3)</PresentationFormat>
  <Paragraphs>274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宋体</vt:lpstr>
      <vt:lpstr>微软雅黑</vt:lpstr>
      <vt:lpstr>Arial</vt:lpstr>
      <vt:lpstr>Arial Black</vt:lpstr>
      <vt:lpstr>Calibri</vt:lpstr>
      <vt:lpstr>Tahoma</vt:lpstr>
      <vt:lpstr>Wingdings</vt:lpstr>
      <vt:lpstr>默认主题</vt:lpstr>
      <vt:lpstr>网络与信息安全</vt:lpstr>
      <vt:lpstr>大纲</vt:lpstr>
      <vt:lpstr>1. BGP简介</vt:lpstr>
      <vt:lpstr>BGP边界网关协议</vt:lpstr>
      <vt:lpstr>2011 AS级拓扑图</vt:lpstr>
      <vt:lpstr>Internet自治域级拓扑增长图 http://irl.cs.ucla.edu/topology/</vt:lpstr>
      <vt:lpstr>2011年1月埃及骚乱期间，政府下令断网</vt:lpstr>
      <vt:lpstr>2014年3月土耳其电信路由劫持Google DNS</vt:lpstr>
      <vt:lpstr>2015年4月尼泊尔地震导致断网</vt:lpstr>
      <vt:lpstr>2015年8月朝鲜断网</vt:lpstr>
      <vt:lpstr>三张餐巾纸上的协议</vt:lpstr>
      <vt:lpstr>IP前缀与自治域号(ASN)分配</vt:lpstr>
      <vt:lpstr>路径向量(Path-Vector)路由</vt:lpstr>
      <vt:lpstr>课堂问题</vt:lpstr>
      <vt:lpstr>基于策略(Policy)的域际路由</vt:lpstr>
      <vt:lpstr>一种商业策略模型</vt:lpstr>
      <vt:lpstr>无谷(Valley-free)路径</vt:lpstr>
      <vt:lpstr>无谷+客户优先</vt:lpstr>
      <vt:lpstr>Tier-1自治域</vt:lpstr>
      <vt:lpstr>Internet(任意两个AS间)连通的条件</vt:lpstr>
      <vt:lpstr>课堂问题</vt:lpstr>
    </vt:vector>
  </TitlesOfParts>
  <Company>HIT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 Zhang</dc:creator>
  <cp:lastModifiedBy>Yuzhang</cp:lastModifiedBy>
  <cp:revision>4743</cp:revision>
  <dcterms:created xsi:type="dcterms:W3CDTF">2014-12-29T07:26:19Z</dcterms:created>
  <dcterms:modified xsi:type="dcterms:W3CDTF">2020-10-07T10:21:52Z</dcterms:modified>
</cp:coreProperties>
</file>